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81" r:id="rId2"/>
    <p:sldId id="279" r:id="rId3"/>
    <p:sldId id="270" r:id="rId4"/>
    <p:sldId id="277" r:id="rId5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tole Vignaux" initials="AV" lastIdx="1" clrIdx="0">
    <p:extLst/>
  </p:cmAuthor>
  <p:cmAuthor id="2" name="soubeyran" initials="s" lastIdx="32" clrIdx="1"/>
  <p:cmAuthor id="3" name="Anatole VIGNAUX" initials="AV" lastIdx="8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67B"/>
    <a:srgbClr val="78ABD4"/>
    <a:srgbClr val="34487B"/>
    <a:srgbClr val="35948A"/>
    <a:srgbClr val="EC7949"/>
    <a:srgbClr val="ABDAD5"/>
    <a:srgbClr val="39A197"/>
    <a:srgbClr val="90303B"/>
    <a:srgbClr val="B4BDE0"/>
    <a:srgbClr val="F9F2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83" autoAdjust="0"/>
    <p:restoredTop sz="94652" autoAdjust="0"/>
  </p:normalViewPr>
  <p:slideViewPr>
    <p:cSldViewPr snapToGrid="0">
      <p:cViewPr>
        <p:scale>
          <a:sx n="100" d="100"/>
          <a:sy n="100" d="100"/>
        </p:scale>
        <p:origin x="-1608" y="107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7895473380495655"/>
          <c:y val="7.6729025706145954E-2"/>
          <c:w val="0.37605116148561324"/>
          <c:h val="0.8465419485877080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Feuil1!$A$2:$A$7</c:f>
              <c:strCache>
                <c:ptCount val="6"/>
                <c:pt idx="0">
                  <c:v>Autres</c:v>
                </c:pt>
                <c:pt idx="1">
                  <c:v>Inférieur au niveau Bac</c:v>
                </c:pt>
                <c:pt idx="2">
                  <c:v>Niveau Bac </c:v>
                </c:pt>
                <c:pt idx="3">
                  <c:v>Bac+2, 3</c:v>
                </c:pt>
                <c:pt idx="4">
                  <c:v>Bac+4, 5</c:v>
                </c:pt>
                <c:pt idx="5">
                  <c:v>Supérieur à Bac+5</c:v>
                </c:pt>
              </c:strCache>
            </c:strRef>
          </c:cat>
          <c:val>
            <c:numRef>
              <c:f>Feuil1!$B$2:$B$7</c:f>
              <c:numCache>
                <c:formatCode>0%</c:formatCode>
                <c:ptCount val="6"/>
                <c:pt idx="0">
                  <c:v>3.7267832000000001E-2</c:v>
                </c:pt>
                <c:pt idx="1">
                  <c:v>0.19083544699999999</c:v>
                </c:pt>
                <c:pt idx="2">
                  <c:v>0.21366747</c:v>
                </c:pt>
                <c:pt idx="3">
                  <c:v>0.34572258700000003</c:v>
                </c:pt>
                <c:pt idx="4">
                  <c:v>0.160851945</c:v>
                </c:pt>
                <c:pt idx="5">
                  <c:v>4.9666648000000001E-2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AB-4865-B094-1A8727D460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4519424"/>
        <c:axId val="174520960"/>
      </c:barChart>
      <c:catAx>
        <c:axId val="174519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fr-FR"/>
          </a:p>
        </c:txPr>
        <c:crossAx val="174520960"/>
        <c:crosses val="autoZero"/>
        <c:auto val="1"/>
        <c:lblAlgn val="ctr"/>
        <c:lblOffset val="100"/>
        <c:noMultiLvlLbl val="0"/>
      </c:catAx>
      <c:valAx>
        <c:axId val="17452096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74519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82394506478697E-2"/>
          <c:y val="7.123859801798034E-2"/>
          <c:w val="0.91235210987042603"/>
          <c:h val="0.67091998515297735"/>
        </c:manualLayout>
      </c:layout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ln w="28575" cap="rnd">
              <a:solidFill>
                <a:srgbClr val="EC7949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2328643583318021E-2"/>
                  <c:y val="-0.1959515050429644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C49-4CD9-80E8-2130FE3100A0}"/>
                </c:ext>
              </c:extLst>
            </c:dLbl>
            <c:dLbl>
              <c:idx val="1"/>
              <c:layout>
                <c:manualLayout>
                  <c:x val="-9.2328643583318035E-2"/>
                  <c:y val="-0.2244225643232967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49-4CD9-80E8-2130FE3100A0}"/>
                </c:ext>
              </c:extLst>
            </c:dLbl>
            <c:dLbl>
              <c:idx val="2"/>
              <c:layout>
                <c:manualLayout>
                  <c:x val="-9.2328643583318007E-2"/>
                  <c:y val="-0.1817159754027982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49-4CD9-80E8-2130FE3100A0}"/>
                </c:ext>
              </c:extLst>
            </c:dLbl>
            <c:dLbl>
              <c:idx val="3"/>
              <c:layout>
                <c:manualLayout>
                  <c:x val="-2.3485462984318837E-2"/>
                  <c:y val="-9.38524930111395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0C-42FD-95F5-FCC0415847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EC7949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Feuil1!$A$2:$A$5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Feuil1!$B$2:$B$5</c:f>
              <c:numCache>
                <c:formatCode>0%</c:formatCode>
                <c:ptCount val="4"/>
                <c:pt idx="0">
                  <c:v>0.22</c:v>
                </c:pt>
                <c:pt idx="1">
                  <c:v>0.23</c:v>
                </c:pt>
                <c:pt idx="2">
                  <c:v>0.2</c:v>
                </c:pt>
                <c:pt idx="3">
                  <c:v>0.27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82D-45E7-9A3D-A859DE3A05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7437952"/>
        <c:axId val="267439488"/>
      </c:lineChart>
      <c:catAx>
        <c:axId val="267437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67439488"/>
        <c:crosses val="autoZero"/>
        <c:auto val="1"/>
        <c:lblAlgn val="ctr"/>
        <c:lblOffset val="100"/>
        <c:noMultiLvlLbl val="0"/>
      </c:catAx>
      <c:valAx>
        <c:axId val="267439488"/>
        <c:scaling>
          <c:orientation val="minMax"/>
          <c:max val="0.30000000000000004"/>
          <c:min val="0.19000000000000003"/>
        </c:scaling>
        <c:delete val="1"/>
        <c:axPos val="l"/>
        <c:numFmt formatCode="0%" sourceLinked="1"/>
        <c:majorTickMark val="out"/>
        <c:minorTickMark val="none"/>
        <c:tickLblPos val="nextTo"/>
        <c:crossAx val="26743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50936135494952E-2"/>
          <c:y val="3.8901881608824915E-3"/>
          <c:w val="0.90670918752605989"/>
          <c:h val="0.666672919700809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Commerce</c:v>
                </c:pt>
              </c:strCache>
            </c:strRef>
          </c:tx>
          <c:spPr>
            <a:solidFill>
              <a:srgbClr val="EC794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&lt; 10M€</c:v>
                </c:pt>
                <c:pt idx="1">
                  <c:v>10-49M€</c:v>
                </c:pt>
                <c:pt idx="2">
                  <c:v>&gt; 50M€</c:v>
                </c:pt>
              </c:strCache>
            </c:strRef>
          </c:cat>
          <c:val>
            <c:numRef>
              <c:f>Feuil1!$B$2:$B$4</c:f>
              <c:numCache>
                <c:formatCode>0%</c:formatCode>
                <c:ptCount val="3"/>
                <c:pt idx="0">
                  <c:v>0.38491910502633103</c:v>
                </c:pt>
                <c:pt idx="1">
                  <c:v>0.29143602771855015</c:v>
                </c:pt>
                <c:pt idx="2">
                  <c:v>0.32364486143831112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8B-47D9-87E5-48C0F50BF6D5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Services</c:v>
                </c:pt>
              </c:strCache>
            </c:strRef>
          </c:tx>
          <c:spPr>
            <a:solidFill>
              <a:srgbClr val="34487B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7.6535610892326262E-3"/>
                  <c:y val="0.1342470317370718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9830648317036398"/>
                      <c:h val="0.125864928489865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08B-47D9-87E5-48C0F50BF6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&lt; 10M€</c:v>
                </c:pt>
                <c:pt idx="1">
                  <c:v>10-49M€</c:v>
                </c:pt>
                <c:pt idx="2">
                  <c:v>&gt; 50M€</c:v>
                </c:pt>
              </c:strCache>
            </c:strRef>
          </c:cat>
          <c:val>
            <c:numRef>
              <c:f>Feuil1!$C$2:$C$4</c:f>
              <c:numCache>
                <c:formatCode>0%</c:formatCode>
                <c:ptCount val="3"/>
                <c:pt idx="0">
                  <c:v>0.66599661476597982</c:v>
                </c:pt>
                <c:pt idx="1">
                  <c:v>0.19717999130956809</c:v>
                </c:pt>
                <c:pt idx="2">
                  <c:v>0.13682343088965362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08B-47D9-87E5-48C0F50BF6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"/>
        <c:axId val="270192000"/>
        <c:axId val="270193792"/>
      </c:barChart>
      <c:catAx>
        <c:axId val="27019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4487B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70193792"/>
        <c:crosses val="autoZero"/>
        <c:auto val="1"/>
        <c:lblAlgn val="ctr"/>
        <c:lblOffset val="100"/>
        <c:noMultiLvlLbl val="0"/>
      </c:catAx>
      <c:valAx>
        <c:axId val="27019379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70192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4487B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4487B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2.4443329344707349E-2"/>
          <c:y val="0.78824554641854627"/>
          <c:w val="0.97555667493596832"/>
          <c:h val="9.3995609233116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34487B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="" xmlns:a16="http://schemas.microsoft.com/office/drawing/2014/main" id="{3E39D92C-F8CE-4C03-9F83-A2BB4990AE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7659045C-6CE2-429C-AE29-69C2E874EA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71896-0572-4701-B239-0EC05182E7FF}" type="datetimeFigureOut">
              <a:rPr lang="fr-FR" smtClean="0"/>
              <a:t>20/11/2018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BEDEFFAD-E8EA-45CC-B911-0EB2CC1680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6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729B7B60-1A50-48F0-8363-A587C16F26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6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410ED-0D4D-48E3-98BB-97AA15D03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8050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760FA-EE3E-41DF-BEAD-0A838E62A7C4}" type="datetimeFigureOut">
              <a:rPr lang="fr-FR" smtClean="0"/>
              <a:t>20/11/2018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6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6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EE606-2BE4-4DD0-B77B-6462CE359C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747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E606-2BE4-4DD0-B77B-6462CE359C7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544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80E69-4153-4AED-B235-B3C4D6F3068B}" type="datetime1">
              <a:rPr lang="fr-FR" smtClean="0"/>
              <a:t>20/11/2018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247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B086-BF96-44CE-9B66-0D8190E9331C}" type="datetime1">
              <a:rPr lang="fr-FR" smtClean="0"/>
              <a:t>20/11/2018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0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A5CB9-D3F7-4C73-8432-266D163B7D7C}" type="datetime1">
              <a:rPr lang="fr-FR" smtClean="0"/>
              <a:t>20/11/2018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17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5B8-5DDE-4489-8215-7F9BC7E73EBD}" type="datetime1">
              <a:rPr lang="fr-FR" smtClean="0"/>
              <a:t>20/11/2018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60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1DE94-CD21-4688-B6EF-65688AFE3845}" type="datetime1">
              <a:rPr lang="fr-FR" smtClean="0"/>
              <a:t>20/11/2018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504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3F94-4B6D-4E80-B573-2793F23DF29F}" type="datetime1">
              <a:rPr lang="fr-FR" smtClean="0"/>
              <a:t>20/11/2018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517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9788-6F0A-4F2B-98C7-2DE118AAF6F8}" type="datetime1">
              <a:rPr lang="fr-FR" smtClean="0"/>
              <a:t>20/11/2018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506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79EB9-8CB7-4DD5-B0C9-5062266E98B3}" type="datetime1">
              <a:rPr lang="fr-FR" smtClean="0"/>
              <a:t>20/11/2018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42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F438-8415-4AF3-A707-BD027B8E4DF8}" type="datetime1">
              <a:rPr lang="fr-FR" smtClean="0"/>
              <a:t>20/11/2018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399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D2455-2F04-4D8D-8ECC-1197276B34B0}" type="datetime1">
              <a:rPr lang="fr-FR" smtClean="0"/>
              <a:t>20/11/2018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49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AAA6-C8C8-42A4-9BE3-1BF101CADEBA}" type="datetime1">
              <a:rPr lang="fr-FR" smtClean="0"/>
              <a:t>20/11/2018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692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3B22C-5214-4863-A7E3-A7909BF95043}" type="datetime1">
              <a:rPr lang="fr-FR" smtClean="0"/>
              <a:t>20/11/2018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5429E-6D93-4CD8-ADB7-B7D081018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15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hart" Target="../charts/chart1.xm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2.svg"/><Relationship Id="rId10" Type="http://schemas.openxmlformats.org/officeDocument/2006/relationships/image" Target="../media/image6.png"/><Relationship Id="rId4" Type="http://schemas.openxmlformats.org/officeDocument/2006/relationships/image" Target="../media/image1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9.svg"/><Relationship Id="rId7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6.png"/><Relationship Id="rId4" Type="http://schemas.openxmlformats.org/officeDocument/2006/relationships/image" Target="../media/image8.png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3.pn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chart" Target="../charts/chart2.xml"/><Relationship Id="rId10" Type="http://schemas.openxmlformats.org/officeDocument/2006/relationships/image" Target="../media/image11.png"/><Relationship Id="rId4" Type="http://schemas.microsoft.com/office/2007/relationships/hdphoto" Target="../media/hdphoto1.wdp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BDA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B7EC5FD9-E6B5-4139-8CDB-ECBD7ACC5CCA}"/>
              </a:ext>
            </a:extLst>
          </p:cNvPr>
          <p:cNvSpPr/>
          <p:nvPr/>
        </p:nvSpPr>
        <p:spPr>
          <a:xfrm>
            <a:off x="205308" y="1720919"/>
            <a:ext cx="6480000" cy="206784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cxnSp>
        <p:nvCxnSpPr>
          <p:cNvPr id="38" name="Connecteur droit 37">
            <a:extLst>
              <a:ext uri="{FF2B5EF4-FFF2-40B4-BE49-F238E27FC236}">
                <a16:creationId xmlns="" xmlns:a16="http://schemas.microsoft.com/office/drawing/2014/main" id="{0A9970E5-ECD0-4B23-BFE2-0D167A3FBF8B}"/>
              </a:ext>
            </a:extLst>
          </p:cNvPr>
          <p:cNvCxnSpPr>
            <a:cxnSpLocks/>
          </p:cNvCxnSpPr>
          <p:nvPr/>
        </p:nvCxnSpPr>
        <p:spPr>
          <a:xfrm flipH="1">
            <a:off x="1833010" y="1632019"/>
            <a:ext cx="0" cy="2196000"/>
          </a:xfrm>
          <a:prstGeom prst="line">
            <a:avLst/>
          </a:prstGeom>
          <a:ln>
            <a:solidFill>
              <a:srgbClr val="ABDA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18B5A97-5167-4217-A979-CC0FB767E9B5}"/>
              </a:ext>
            </a:extLst>
          </p:cNvPr>
          <p:cNvSpPr/>
          <p:nvPr/>
        </p:nvSpPr>
        <p:spPr>
          <a:xfrm>
            <a:off x="1913054" y="2157616"/>
            <a:ext cx="195738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56% des franchisés </a:t>
            </a:r>
            <a:r>
              <a:rPr lang="fr-FR" sz="1200" dirty="0" smtClean="0">
                <a:solidFill>
                  <a:srgbClr val="34487B"/>
                </a:solidFill>
              </a:rPr>
              <a:t>sont diplômés de </a:t>
            </a:r>
            <a:r>
              <a:rPr lang="fr-FR" sz="1200" dirty="0">
                <a:solidFill>
                  <a:srgbClr val="34487B"/>
                </a:solidFill>
              </a:rPr>
              <a:t>niveau </a:t>
            </a:r>
            <a:r>
              <a:rPr lang="fr-FR" sz="1200" dirty="0">
                <a:solidFill>
                  <a:srgbClr val="34487B"/>
                </a:solidFill>
              </a:rPr>
              <a:t>B</a:t>
            </a:r>
            <a:r>
              <a:rPr lang="fr-FR" sz="1200" dirty="0" smtClean="0">
                <a:solidFill>
                  <a:srgbClr val="34487B"/>
                </a:solidFill>
              </a:rPr>
              <a:t>ac+2 ou </a:t>
            </a:r>
            <a:r>
              <a:rPr lang="fr-FR" sz="1200" dirty="0">
                <a:solidFill>
                  <a:srgbClr val="34487B"/>
                </a:solidFill>
              </a:rPr>
              <a:t>plus. Un résultat </a:t>
            </a:r>
            <a:r>
              <a:rPr lang="fr-FR" sz="1200" dirty="0" smtClean="0">
                <a:solidFill>
                  <a:srgbClr val="34487B"/>
                </a:solidFill>
              </a:rPr>
              <a:t>sensiblement </a:t>
            </a:r>
            <a:r>
              <a:rPr lang="fr-FR" sz="1200" dirty="0">
                <a:solidFill>
                  <a:srgbClr val="34487B"/>
                </a:solidFill>
              </a:rPr>
              <a:t>plus élevé chez les franchisés de moins de 50 ans (62%) que pour la génération des plus de 50 ans (47%).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="" xmlns:a16="http://schemas.microsoft.com/office/drawing/2014/main" id="{14C291C0-D732-430E-888C-3AB73672F840}"/>
              </a:ext>
            </a:extLst>
          </p:cNvPr>
          <p:cNvSpPr txBox="1"/>
          <p:nvPr/>
        </p:nvSpPr>
        <p:spPr>
          <a:xfrm>
            <a:off x="261146" y="2447198"/>
            <a:ext cx="1552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rgbClr val="EC7949"/>
                </a:solidFill>
                <a:latin typeface="Impact" panose="020B0806030902050204" pitchFamily="34" charset="0"/>
              </a:rPr>
              <a:t>56% 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5C8A60EA-B476-4628-9BF8-6EC6D02048F5}"/>
              </a:ext>
            </a:extLst>
          </p:cNvPr>
          <p:cNvSpPr/>
          <p:nvPr/>
        </p:nvSpPr>
        <p:spPr>
          <a:xfrm>
            <a:off x="241806" y="3109974"/>
            <a:ext cx="154017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34487B"/>
                </a:solidFill>
              </a:rPr>
              <a:t>des franchisés </a:t>
            </a:r>
            <a:r>
              <a:rPr lang="fr-FR" sz="1000" dirty="0" smtClean="0">
                <a:solidFill>
                  <a:srgbClr val="34487B"/>
                </a:solidFill>
              </a:rPr>
              <a:t>ont un </a:t>
            </a:r>
            <a:r>
              <a:rPr lang="fr-FR" sz="1000" b="1" dirty="0" smtClean="0">
                <a:solidFill>
                  <a:srgbClr val="EC7949"/>
                </a:solidFill>
              </a:rPr>
              <a:t>diplôme de niveau </a:t>
            </a:r>
            <a:endParaRPr lang="fr-FR" sz="1000" dirty="0">
              <a:solidFill>
                <a:srgbClr val="34487B"/>
              </a:solidFill>
            </a:endParaRPr>
          </a:p>
          <a:p>
            <a:pPr algn="ctr"/>
            <a:r>
              <a:rPr lang="fr-FR" sz="1000" b="1" dirty="0" smtClean="0">
                <a:solidFill>
                  <a:srgbClr val="EC7949"/>
                </a:solidFill>
              </a:rPr>
              <a:t>Bac </a:t>
            </a:r>
            <a:r>
              <a:rPr lang="fr-FR" sz="1000" b="1" dirty="0">
                <a:solidFill>
                  <a:srgbClr val="EC7949"/>
                </a:solidFill>
              </a:rPr>
              <a:t>+</a:t>
            </a:r>
            <a:r>
              <a:rPr lang="fr-FR" sz="1000" b="1" dirty="0" smtClean="0">
                <a:solidFill>
                  <a:srgbClr val="EC7949"/>
                </a:solidFill>
              </a:rPr>
              <a:t>2 ou plus</a:t>
            </a:r>
            <a:endParaRPr lang="fr-FR" sz="1000" b="1" dirty="0">
              <a:solidFill>
                <a:srgbClr val="EC7949"/>
              </a:solidFill>
            </a:endParaRPr>
          </a:p>
        </p:txBody>
      </p:sp>
      <p:sp>
        <p:nvSpPr>
          <p:cNvPr id="73" name="ZoneTexte 72">
            <a:extLst>
              <a:ext uri="{FF2B5EF4-FFF2-40B4-BE49-F238E27FC236}">
                <a16:creationId xmlns="" xmlns:a16="http://schemas.microsoft.com/office/drawing/2014/main" id="{E3A1F55F-87AE-49F7-A422-0CF2F9A1C464}"/>
              </a:ext>
            </a:extLst>
          </p:cNvPr>
          <p:cNvSpPr txBox="1"/>
          <p:nvPr/>
        </p:nvSpPr>
        <p:spPr>
          <a:xfrm>
            <a:off x="1868600" y="1720919"/>
            <a:ext cx="4782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 franchisés </a:t>
            </a:r>
            <a:r>
              <a:rPr lang="fr-FR" sz="1600" b="1" dirty="0">
                <a:solidFill>
                  <a:srgbClr val="3594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plus en plus diplômés </a:t>
            </a:r>
            <a:endParaRPr lang="fr-FR" sz="1600" b="1" baseline="30000" dirty="0">
              <a:solidFill>
                <a:srgbClr val="35948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="" xmlns:a16="http://schemas.microsoft.com/office/drawing/2014/main" id="{E6551BE5-4FF6-494D-B151-C9285953A9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484127"/>
              </p:ext>
            </p:extLst>
          </p:nvPr>
        </p:nvGraphicFramePr>
        <p:xfrm>
          <a:off x="3723863" y="2091174"/>
          <a:ext cx="2822592" cy="1682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234B2F12-30BE-445E-89EC-6BA3623B615F}"/>
              </a:ext>
            </a:extLst>
          </p:cNvPr>
          <p:cNvSpPr/>
          <p:nvPr/>
        </p:nvSpPr>
        <p:spPr>
          <a:xfrm>
            <a:off x="3949389" y="2138661"/>
            <a:ext cx="2571665" cy="1499715"/>
          </a:xfrm>
          <a:prstGeom prst="rect">
            <a:avLst/>
          </a:prstGeom>
          <a:noFill/>
          <a:ln w="12700">
            <a:solidFill>
              <a:srgbClr val="ABDA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Graphique 11" descr="Livres">
            <a:extLst>
              <a:ext uri="{FF2B5EF4-FFF2-40B4-BE49-F238E27FC236}">
                <a16:creationId xmlns="" xmlns:a16="http://schemas.microsoft.com/office/drawing/2014/main" id="{F1126B1E-4614-4DE0-8542-A2A4F7D7E95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0569" y="1773361"/>
            <a:ext cx="756000" cy="7560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="" xmlns:a16="http://schemas.microsoft.com/office/drawing/2014/main" id="{3953F426-823B-4A2D-B917-D19ED3B3CCD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26" y="338829"/>
            <a:ext cx="345306" cy="108000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="" xmlns:a16="http://schemas.microsoft.com/office/drawing/2014/main" id="{74C970E8-E011-4329-A244-BF904E73BB67}"/>
              </a:ext>
            </a:extLst>
          </p:cNvPr>
          <p:cNvSpPr txBox="1"/>
          <p:nvPr/>
        </p:nvSpPr>
        <p:spPr>
          <a:xfrm>
            <a:off x="-23750" y="570171"/>
            <a:ext cx="6521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600" dirty="0">
                <a:solidFill>
                  <a:schemeClr val="bg1"/>
                </a:solidFill>
              </a:rPr>
              <a:t>PROFIL DES FRANCHISÉ(E)S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0AF3F55B-3B2A-42A7-BF33-2DA16B829622}"/>
              </a:ext>
            </a:extLst>
          </p:cNvPr>
          <p:cNvSpPr/>
          <p:nvPr/>
        </p:nvSpPr>
        <p:spPr>
          <a:xfrm>
            <a:off x="0" y="8784000"/>
            <a:ext cx="6858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CA63B857-497E-486A-AD20-9A32870A5C4B}"/>
              </a:ext>
            </a:extLst>
          </p:cNvPr>
          <p:cNvSpPr/>
          <p:nvPr/>
        </p:nvSpPr>
        <p:spPr>
          <a:xfrm>
            <a:off x="205308" y="3889404"/>
            <a:ext cx="6480000" cy="150845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sp>
        <p:nvSpPr>
          <p:cNvPr id="55" name="ZoneTexte 54">
            <a:extLst>
              <a:ext uri="{FF2B5EF4-FFF2-40B4-BE49-F238E27FC236}">
                <a16:creationId xmlns="" xmlns:a16="http://schemas.microsoft.com/office/drawing/2014/main" id="{3FDC829F-3CEE-469A-9DCC-765DDB19A1A4}"/>
              </a:ext>
            </a:extLst>
          </p:cNvPr>
          <p:cNvSpPr txBox="1"/>
          <p:nvPr/>
        </p:nvSpPr>
        <p:spPr>
          <a:xfrm>
            <a:off x="1868600" y="3883805"/>
            <a:ext cx="4782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 </a:t>
            </a:r>
            <a:r>
              <a:rPr lang="fr-FR" sz="1600" b="1" dirty="0">
                <a:solidFill>
                  <a:srgbClr val="3594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première expérience </a:t>
            </a:r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avant la franchise </a:t>
            </a:r>
            <a:endParaRPr lang="fr-FR" sz="1600" b="1" baseline="30000" dirty="0">
              <a:solidFill>
                <a:srgbClr val="ABDAD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ZoneTexte 55">
            <a:extLst>
              <a:ext uri="{FF2B5EF4-FFF2-40B4-BE49-F238E27FC236}">
                <a16:creationId xmlns="" xmlns:a16="http://schemas.microsoft.com/office/drawing/2014/main" id="{11E3BE8B-7384-464E-A116-5AEDCD3C41AD}"/>
              </a:ext>
            </a:extLst>
          </p:cNvPr>
          <p:cNvSpPr txBox="1"/>
          <p:nvPr/>
        </p:nvSpPr>
        <p:spPr>
          <a:xfrm>
            <a:off x="1913054" y="4319401"/>
            <a:ext cx="460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Les franchisés ont eu une première expérience professionnelle avant d’ouvrir leur point de vente : 74% d’entre eux étaient salariés. </a:t>
            </a: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53% travaillaient dans le même secteur d’activité qu’aujourd’hui, 12 % dans un secteur d’activité proche et 32 % </a:t>
            </a:r>
            <a:r>
              <a:rPr lang="fr-FR" sz="1200" dirty="0" smtClean="0">
                <a:solidFill>
                  <a:srgbClr val="34487B"/>
                </a:solidFill>
              </a:rPr>
              <a:t>ont </a:t>
            </a:r>
            <a:r>
              <a:rPr lang="fr-FR" sz="1200" dirty="0">
                <a:solidFill>
                  <a:srgbClr val="34487B"/>
                </a:solidFill>
              </a:rPr>
              <a:t>changé de secteur d’activité. 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="" xmlns:a16="http://schemas.microsoft.com/office/drawing/2014/main" id="{603FA219-967E-47F1-AA76-9A02DC2445BC}"/>
              </a:ext>
            </a:extLst>
          </p:cNvPr>
          <p:cNvSpPr txBox="1"/>
          <p:nvPr/>
        </p:nvSpPr>
        <p:spPr>
          <a:xfrm>
            <a:off x="261146" y="3977483"/>
            <a:ext cx="1552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rgbClr val="EC7949"/>
                </a:solidFill>
                <a:latin typeface="Impact" panose="020B0806030902050204" pitchFamily="34" charset="0"/>
              </a:rPr>
              <a:t>74% 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D8389907-88A6-4C61-B62B-024F77D86B3D}"/>
              </a:ext>
            </a:extLst>
          </p:cNvPr>
          <p:cNvSpPr/>
          <p:nvPr/>
        </p:nvSpPr>
        <p:spPr>
          <a:xfrm>
            <a:off x="208461" y="4627559"/>
            <a:ext cx="15401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34487B"/>
                </a:solidFill>
              </a:rPr>
              <a:t>des franchisés </a:t>
            </a:r>
            <a:r>
              <a:rPr lang="fr-FR" sz="1000" b="1" dirty="0">
                <a:solidFill>
                  <a:schemeClr val="accent2"/>
                </a:solidFill>
              </a:rPr>
              <a:t>étaient salariés</a:t>
            </a:r>
            <a:r>
              <a:rPr lang="fr-FR" sz="1000" dirty="0">
                <a:solidFill>
                  <a:schemeClr val="accent2"/>
                </a:solidFill>
              </a:rPr>
              <a:t> </a:t>
            </a:r>
            <a:r>
              <a:rPr lang="fr-FR" sz="1000" dirty="0">
                <a:solidFill>
                  <a:srgbClr val="34487B"/>
                </a:solidFill>
              </a:rPr>
              <a:t>avant d’ouvrir leur premier point de vente en franchise</a:t>
            </a:r>
            <a:endParaRPr lang="fr-FR" sz="1100" b="1" dirty="0">
              <a:solidFill>
                <a:srgbClr val="EC7949"/>
              </a:solidFill>
            </a:endParaRPr>
          </a:p>
        </p:txBody>
      </p:sp>
      <p:cxnSp>
        <p:nvCxnSpPr>
          <p:cNvPr id="37" name="Connecteur droit 36">
            <a:extLst>
              <a:ext uri="{FF2B5EF4-FFF2-40B4-BE49-F238E27FC236}">
                <a16:creationId xmlns="" xmlns:a16="http://schemas.microsoft.com/office/drawing/2014/main" id="{0D2AE7C0-B7C3-4E43-A738-DD84E47199A3}"/>
              </a:ext>
            </a:extLst>
          </p:cNvPr>
          <p:cNvCxnSpPr>
            <a:cxnSpLocks/>
          </p:cNvCxnSpPr>
          <p:nvPr/>
        </p:nvCxnSpPr>
        <p:spPr>
          <a:xfrm flipH="1">
            <a:off x="1833010" y="3840662"/>
            <a:ext cx="0" cy="1584000"/>
          </a:xfrm>
          <a:prstGeom prst="line">
            <a:avLst/>
          </a:prstGeom>
          <a:ln>
            <a:solidFill>
              <a:srgbClr val="ABDA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Image 74">
            <a:extLst>
              <a:ext uri="{FF2B5EF4-FFF2-40B4-BE49-F238E27FC236}">
                <a16:creationId xmlns="" xmlns:a16="http://schemas.microsoft.com/office/drawing/2014/main" id="{3A7993D8-8BC0-4DD8-8A75-7F1B6D2F646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918" y="8820667"/>
            <a:ext cx="721220" cy="288000"/>
          </a:xfrm>
          <a:prstGeom prst="rect">
            <a:avLst/>
          </a:prstGeom>
        </p:spPr>
      </p:pic>
      <p:sp>
        <p:nvSpPr>
          <p:cNvPr id="76" name="ZoneTexte 75">
            <a:extLst>
              <a:ext uri="{FF2B5EF4-FFF2-40B4-BE49-F238E27FC236}">
                <a16:creationId xmlns="" xmlns:a16="http://schemas.microsoft.com/office/drawing/2014/main" id="{0D33E4DC-1659-4F95-B14F-DB5DBC29E98B}"/>
              </a:ext>
            </a:extLst>
          </p:cNvPr>
          <p:cNvSpPr txBox="1"/>
          <p:nvPr/>
        </p:nvSpPr>
        <p:spPr>
          <a:xfrm>
            <a:off x="1515712" y="8840890"/>
            <a:ext cx="4709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15</a:t>
            </a:r>
            <a:r>
              <a:rPr lang="fr-FR" sz="1000" baseline="30000" dirty="0"/>
              <a:t>e</a:t>
            </a:r>
            <a:r>
              <a:rPr lang="fr-FR" sz="1000" dirty="0"/>
              <a:t> enquête annuelle de la franchise #1</a:t>
            </a:r>
          </a:p>
        </p:txBody>
      </p:sp>
      <p:pic>
        <p:nvPicPr>
          <p:cNvPr id="77" name="Image 76" descr="logo fff.png">
            <a:extLst>
              <a:ext uri="{FF2B5EF4-FFF2-40B4-BE49-F238E27FC236}">
                <a16:creationId xmlns="" xmlns:a16="http://schemas.microsoft.com/office/drawing/2014/main" id="{997490A4-2427-4050-B63F-FFC1738B4B27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871" t="-2072" r="22495" b="46067"/>
          <a:stretch/>
        </p:blipFill>
        <p:spPr>
          <a:xfrm>
            <a:off x="1104735" y="8820667"/>
            <a:ext cx="459369" cy="288000"/>
          </a:xfrm>
          <a:prstGeom prst="rect">
            <a:avLst/>
          </a:prstGeom>
        </p:spPr>
      </p:pic>
      <p:pic>
        <p:nvPicPr>
          <p:cNvPr id="78" name="Image 77">
            <a:extLst>
              <a:ext uri="{FF2B5EF4-FFF2-40B4-BE49-F238E27FC236}">
                <a16:creationId xmlns="" xmlns:a16="http://schemas.microsoft.com/office/drawing/2014/main" id="{48BEBE63-A23A-4486-8E0C-5824A5A13727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97" y="8820667"/>
            <a:ext cx="996532" cy="288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96CEB299-0CAF-47B3-A91C-ED92C443353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21" y="364229"/>
            <a:ext cx="303614" cy="1080000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19B0ACAB-62AC-4A17-948C-FF13E62785D2}"/>
              </a:ext>
            </a:extLst>
          </p:cNvPr>
          <p:cNvSpPr/>
          <p:nvPr/>
        </p:nvSpPr>
        <p:spPr>
          <a:xfrm>
            <a:off x="205308" y="5498499"/>
            <a:ext cx="6480000" cy="1364706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sp>
        <p:nvSpPr>
          <p:cNvPr id="46" name="ZoneTexte 45">
            <a:extLst>
              <a:ext uri="{FF2B5EF4-FFF2-40B4-BE49-F238E27FC236}">
                <a16:creationId xmlns="" xmlns:a16="http://schemas.microsoft.com/office/drawing/2014/main" id="{21A8E436-B03B-4DF7-BC14-9AA6D985A306}"/>
              </a:ext>
            </a:extLst>
          </p:cNvPr>
          <p:cNvSpPr txBox="1"/>
          <p:nvPr/>
        </p:nvSpPr>
        <p:spPr>
          <a:xfrm>
            <a:off x="1868600" y="5498499"/>
            <a:ext cx="4782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Devenir franchisé : l’opportunité </a:t>
            </a:r>
            <a:r>
              <a:rPr lang="fr-FR" sz="1600" b="1" dirty="0">
                <a:solidFill>
                  <a:srgbClr val="3594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d’entreprendre jeune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="" xmlns:a16="http://schemas.microsoft.com/office/drawing/2014/main" id="{1E175746-F321-452D-88F1-FB5C97630868}"/>
              </a:ext>
            </a:extLst>
          </p:cNvPr>
          <p:cNvSpPr txBox="1"/>
          <p:nvPr/>
        </p:nvSpPr>
        <p:spPr>
          <a:xfrm>
            <a:off x="1913054" y="5906413"/>
            <a:ext cx="460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Âgés en moyenne de 47 ans, les franchisés déclarent avoir ouvert leur premier point de vente en franchise à 35 ans.</a:t>
            </a: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Tout comme l’année dernière, 47% d’entre eux indiquent s’être lancés dans l’aventure entre 18 et 34 ans.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="" xmlns:a16="http://schemas.microsoft.com/office/drawing/2014/main" id="{73342905-9BB9-494F-AD61-27D12E771650}"/>
              </a:ext>
            </a:extLst>
          </p:cNvPr>
          <p:cNvSpPr txBox="1"/>
          <p:nvPr/>
        </p:nvSpPr>
        <p:spPr>
          <a:xfrm>
            <a:off x="261146" y="5570448"/>
            <a:ext cx="1552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rgbClr val="EC7949"/>
                </a:solidFill>
                <a:latin typeface="Impact" panose="020B0806030902050204" pitchFamily="34" charset="0"/>
              </a:rPr>
              <a:t>35 </a:t>
            </a:r>
            <a:r>
              <a:rPr lang="fr-FR" sz="2400" dirty="0">
                <a:solidFill>
                  <a:srgbClr val="EC7949"/>
                </a:solidFill>
                <a:latin typeface="Impact" panose="020B0806030902050204" pitchFamily="34" charset="0"/>
              </a:rPr>
              <a:t>ans</a:t>
            </a:r>
            <a:endParaRPr lang="fr-FR" sz="4000" dirty="0">
              <a:solidFill>
                <a:srgbClr val="EC7949"/>
              </a:solidFill>
              <a:latin typeface="Impact" panose="020B080603090205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D49A36D9-2C05-4904-84D7-BAE942A7EF06}"/>
              </a:ext>
            </a:extLst>
          </p:cNvPr>
          <p:cNvSpPr/>
          <p:nvPr/>
        </p:nvSpPr>
        <p:spPr>
          <a:xfrm>
            <a:off x="251087" y="6218002"/>
            <a:ext cx="1540173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34487B"/>
                </a:solidFill>
              </a:rPr>
              <a:t>âge moyen à l’ouverture </a:t>
            </a:r>
          </a:p>
          <a:p>
            <a:pPr algn="ctr"/>
            <a:r>
              <a:rPr lang="fr-FR" sz="1000" dirty="0">
                <a:solidFill>
                  <a:srgbClr val="34487B"/>
                </a:solidFill>
              </a:rPr>
              <a:t>du premier PDV </a:t>
            </a:r>
          </a:p>
          <a:p>
            <a:pPr algn="ctr"/>
            <a:r>
              <a:rPr lang="fr-FR" sz="1000" dirty="0">
                <a:solidFill>
                  <a:srgbClr val="34487B"/>
                </a:solidFill>
              </a:rPr>
              <a:t>en franchise</a:t>
            </a:r>
            <a:endParaRPr lang="fr-FR" sz="1100" b="1" dirty="0">
              <a:solidFill>
                <a:srgbClr val="EC7949"/>
              </a:solidFill>
            </a:endParaRPr>
          </a:p>
        </p:txBody>
      </p:sp>
      <p:cxnSp>
        <p:nvCxnSpPr>
          <p:cNvPr id="65" name="Connecteur droit 64">
            <a:extLst>
              <a:ext uri="{FF2B5EF4-FFF2-40B4-BE49-F238E27FC236}">
                <a16:creationId xmlns="" xmlns:a16="http://schemas.microsoft.com/office/drawing/2014/main" id="{C347030C-5BBA-4C07-8A4F-23DDB8B4264C}"/>
              </a:ext>
            </a:extLst>
          </p:cNvPr>
          <p:cNvCxnSpPr>
            <a:cxnSpLocks/>
          </p:cNvCxnSpPr>
          <p:nvPr/>
        </p:nvCxnSpPr>
        <p:spPr>
          <a:xfrm flipH="1">
            <a:off x="1833010" y="5464805"/>
            <a:ext cx="0" cy="1404000"/>
          </a:xfrm>
          <a:prstGeom prst="line">
            <a:avLst/>
          </a:prstGeom>
          <a:ln>
            <a:solidFill>
              <a:srgbClr val="ABDA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B768A5F4-8058-41AE-89A0-00DC78CB2C3A}"/>
              </a:ext>
            </a:extLst>
          </p:cNvPr>
          <p:cNvSpPr/>
          <p:nvPr/>
        </p:nvSpPr>
        <p:spPr>
          <a:xfrm>
            <a:off x="205308" y="6963845"/>
            <a:ext cx="6480000" cy="166725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dirty="0"/>
          </a:p>
        </p:txBody>
      </p:sp>
      <p:cxnSp>
        <p:nvCxnSpPr>
          <p:cNvPr id="47" name="Connecteur droit 46">
            <a:extLst>
              <a:ext uri="{FF2B5EF4-FFF2-40B4-BE49-F238E27FC236}">
                <a16:creationId xmlns="" xmlns:a16="http://schemas.microsoft.com/office/drawing/2014/main" id="{FE37D073-AAC4-4C9E-9F9A-65EA280A700F}"/>
              </a:ext>
            </a:extLst>
          </p:cNvPr>
          <p:cNvCxnSpPr>
            <a:cxnSpLocks/>
          </p:cNvCxnSpPr>
          <p:nvPr/>
        </p:nvCxnSpPr>
        <p:spPr>
          <a:xfrm flipH="1">
            <a:off x="1833010" y="6753617"/>
            <a:ext cx="0" cy="1908000"/>
          </a:xfrm>
          <a:prstGeom prst="line">
            <a:avLst/>
          </a:prstGeom>
          <a:ln>
            <a:solidFill>
              <a:srgbClr val="ABDA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>
            <a:extLst>
              <a:ext uri="{FF2B5EF4-FFF2-40B4-BE49-F238E27FC236}">
                <a16:creationId xmlns="" xmlns:a16="http://schemas.microsoft.com/office/drawing/2014/main" id="{67BC8E19-5888-4408-8A40-528071A63DB1}"/>
              </a:ext>
            </a:extLst>
          </p:cNvPr>
          <p:cNvSpPr txBox="1"/>
          <p:nvPr/>
        </p:nvSpPr>
        <p:spPr>
          <a:xfrm>
            <a:off x="261146" y="7548825"/>
            <a:ext cx="1552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rgbClr val="EC7949"/>
                </a:solidFill>
                <a:latin typeface="Impact" panose="020B0806030902050204" pitchFamily="34" charset="0"/>
              </a:rPr>
              <a:t>75%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97B1B1C7-2A29-405B-B99A-D1DDB71D74BB}"/>
              </a:ext>
            </a:extLst>
          </p:cNvPr>
          <p:cNvSpPr/>
          <p:nvPr/>
        </p:nvSpPr>
        <p:spPr>
          <a:xfrm>
            <a:off x="183168" y="8126341"/>
            <a:ext cx="167572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34487B"/>
                </a:solidFill>
              </a:rPr>
              <a:t>des franchisés  </a:t>
            </a:r>
            <a:r>
              <a:rPr lang="fr-FR" sz="1000" b="1" dirty="0">
                <a:solidFill>
                  <a:srgbClr val="EC7949"/>
                </a:solidFill>
              </a:rPr>
              <a:t>étaient dans la région </a:t>
            </a:r>
            <a:r>
              <a:rPr lang="fr-FR" sz="1000" dirty="0">
                <a:solidFill>
                  <a:srgbClr val="34487B"/>
                </a:solidFill>
              </a:rPr>
              <a:t>avant l’ouverture du  point de vente</a:t>
            </a:r>
            <a:endParaRPr lang="fr-FR" sz="1100" dirty="0">
              <a:solidFill>
                <a:srgbClr val="EC7949"/>
              </a:solidFill>
            </a:endParaRPr>
          </a:p>
        </p:txBody>
      </p:sp>
      <p:sp>
        <p:nvSpPr>
          <p:cNvPr id="51" name="Freeform 6">
            <a:extLst>
              <a:ext uri="{FF2B5EF4-FFF2-40B4-BE49-F238E27FC236}">
                <a16:creationId xmlns="" xmlns:a16="http://schemas.microsoft.com/office/drawing/2014/main" id="{6D233884-C979-4227-9D06-CC809D501647}"/>
              </a:ext>
            </a:extLst>
          </p:cNvPr>
          <p:cNvSpPr>
            <a:spLocks noChangeAspect="1"/>
          </p:cNvSpPr>
          <p:nvPr/>
        </p:nvSpPr>
        <p:spPr bwMode="auto">
          <a:xfrm>
            <a:off x="651236" y="6988300"/>
            <a:ext cx="674666" cy="648000"/>
          </a:xfrm>
          <a:custGeom>
            <a:avLst/>
            <a:gdLst>
              <a:gd name="T0" fmla="*/ 1535 w 1582"/>
              <a:gd name="T1" fmla="*/ 607 h 1522"/>
              <a:gd name="T2" fmla="*/ 1580 w 1582"/>
              <a:gd name="T3" fmla="*/ 354 h 1522"/>
              <a:gd name="T4" fmla="*/ 1443 w 1582"/>
              <a:gd name="T5" fmla="*/ 326 h 1522"/>
              <a:gd name="T6" fmla="*/ 1393 w 1582"/>
              <a:gd name="T7" fmla="*/ 272 h 1522"/>
              <a:gd name="T8" fmla="*/ 1391 w 1582"/>
              <a:gd name="T9" fmla="*/ 272 h 1522"/>
              <a:gd name="T10" fmla="*/ 1381 w 1582"/>
              <a:gd name="T11" fmla="*/ 262 h 1522"/>
              <a:gd name="T12" fmla="*/ 1256 w 1582"/>
              <a:gd name="T13" fmla="*/ 260 h 1522"/>
              <a:gd name="T14" fmla="*/ 911 w 1582"/>
              <a:gd name="T15" fmla="*/ 0 h 1522"/>
              <a:gd name="T16" fmla="*/ 829 w 1582"/>
              <a:gd name="T17" fmla="*/ 9 h 1522"/>
              <a:gd name="T18" fmla="*/ 796 w 1582"/>
              <a:gd name="T19" fmla="*/ 158 h 1522"/>
              <a:gd name="T20" fmla="*/ 581 w 1582"/>
              <a:gd name="T21" fmla="*/ 305 h 1522"/>
              <a:gd name="T22" fmla="*/ 385 w 1582"/>
              <a:gd name="T23" fmla="*/ 227 h 1522"/>
              <a:gd name="T24" fmla="*/ 411 w 1582"/>
              <a:gd name="T25" fmla="*/ 428 h 1522"/>
              <a:gd name="T26" fmla="*/ 203 w 1582"/>
              <a:gd name="T27" fmla="*/ 359 h 1522"/>
              <a:gd name="T28" fmla="*/ 0 w 1582"/>
              <a:gd name="T29" fmla="*/ 385 h 1522"/>
              <a:gd name="T30" fmla="*/ 40 w 1582"/>
              <a:gd name="T31" fmla="*/ 513 h 1522"/>
              <a:gd name="T32" fmla="*/ 49 w 1582"/>
              <a:gd name="T33" fmla="*/ 517 h 1522"/>
              <a:gd name="T34" fmla="*/ 52 w 1582"/>
              <a:gd name="T35" fmla="*/ 522 h 1522"/>
              <a:gd name="T36" fmla="*/ 271 w 1582"/>
              <a:gd name="T37" fmla="*/ 598 h 1522"/>
              <a:gd name="T38" fmla="*/ 425 w 1582"/>
              <a:gd name="T39" fmla="*/ 931 h 1522"/>
              <a:gd name="T40" fmla="*/ 314 w 1582"/>
              <a:gd name="T41" fmla="*/ 1330 h 1522"/>
              <a:gd name="T42" fmla="*/ 326 w 1582"/>
              <a:gd name="T43" fmla="*/ 1337 h 1522"/>
              <a:gd name="T44" fmla="*/ 326 w 1582"/>
              <a:gd name="T45" fmla="*/ 1340 h 1522"/>
              <a:gd name="T46" fmla="*/ 538 w 1582"/>
              <a:gd name="T47" fmla="*/ 1455 h 1522"/>
              <a:gd name="T48" fmla="*/ 663 w 1582"/>
              <a:gd name="T49" fmla="*/ 1451 h 1522"/>
              <a:gd name="T50" fmla="*/ 954 w 1582"/>
              <a:gd name="T51" fmla="*/ 1522 h 1522"/>
              <a:gd name="T52" fmla="*/ 958 w 1582"/>
              <a:gd name="T53" fmla="*/ 1415 h 1522"/>
              <a:gd name="T54" fmla="*/ 1088 w 1582"/>
              <a:gd name="T55" fmla="*/ 1340 h 1522"/>
              <a:gd name="T56" fmla="*/ 1388 w 1582"/>
              <a:gd name="T57" fmla="*/ 1415 h 1522"/>
              <a:gd name="T58" fmla="*/ 1582 w 1582"/>
              <a:gd name="T59" fmla="*/ 1271 h 1522"/>
              <a:gd name="T60" fmla="*/ 1450 w 1582"/>
              <a:gd name="T61" fmla="*/ 1162 h 1522"/>
              <a:gd name="T62" fmla="*/ 1509 w 1582"/>
              <a:gd name="T63" fmla="*/ 983 h 1522"/>
              <a:gd name="T64" fmla="*/ 1447 w 1582"/>
              <a:gd name="T65" fmla="*/ 810 h 1522"/>
              <a:gd name="T66" fmla="*/ 1369 w 1582"/>
              <a:gd name="T67" fmla="*/ 853 h 1522"/>
              <a:gd name="T68" fmla="*/ 1362 w 1582"/>
              <a:gd name="T69" fmla="*/ 789 h 1522"/>
              <a:gd name="T70" fmla="*/ 1535 w 1582"/>
              <a:gd name="T71" fmla="*/ 607 h 1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582" h="1522">
                <a:moveTo>
                  <a:pt x="1535" y="607"/>
                </a:moveTo>
                <a:lnTo>
                  <a:pt x="1580" y="354"/>
                </a:lnTo>
                <a:lnTo>
                  <a:pt x="1443" y="326"/>
                </a:lnTo>
                <a:lnTo>
                  <a:pt x="1393" y="272"/>
                </a:lnTo>
                <a:lnTo>
                  <a:pt x="1391" y="272"/>
                </a:lnTo>
                <a:lnTo>
                  <a:pt x="1381" y="262"/>
                </a:lnTo>
                <a:lnTo>
                  <a:pt x="1256" y="260"/>
                </a:lnTo>
                <a:lnTo>
                  <a:pt x="911" y="0"/>
                </a:lnTo>
                <a:lnTo>
                  <a:pt x="829" y="9"/>
                </a:lnTo>
                <a:lnTo>
                  <a:pt x="796" y="158"/>
                </a:lnTo>
                <a:lnTo>
                  <a:pt x="581" y="305"/>
                </a:lnTo>
                <a:lnTo>
                  <a:pt x="385" y="227"/>
                </a:lnTo>
                <a:lnTo>
                  <a:pt x="411" y="428"/>
                </a:lnTo>
                <a:lnTo>
                  <a:pt x="203" y="359"/>
                </a:lnTo>
                <a:lnTo>
                  <a:pt x="0" y="385"/>
                </a:lnTo>
                <a:lnTo>
                  <a:pt x="40" y="513"/>
                </a:lnTo>
                <a:lnTo>
                  <a:pt x="49" y="517"/>
                </a:lnTo>
                <a:lnTo>
                  <a:pt x="52" y="522"/>
                </a:lnTo>
                <a:lnTo>
                  <a:pt x="271" y="598"/>
                </a:lnTo>
                <a:lnTo>
                  <a:pt x="425" y="931"/>
                </a:lnTo>
                <a:lnTo>
                  <a:pt x="314" y="1330"/>
                </a:lnTo>
                <a:lnTo>
                  <a:pt x="326" y="1337"/>
                </a:lnTo>
                <a:lnTo>
                  <a:pt x="326" y="1340"/>
                </a:lnTo>
                <a:lnTo>
                  <a:pt x="538" y="1455"/>
                </a:lnTo>
                <a:lnTo>
                  <a:pt x="663" y="1451"/>
                </a:lnTo>
                <a:lnTo>
                  <a:pt x="954" y="1522"/>
                </a:lnTo>
                <a:lnTo>
                  <a:pt x="958" y="1415"/>
                </a:lnTo>
                <a:lnTo>
                  <a:pt x="1088" y="1340"/>
                </a:lnTo>
                <a:lnTo>
                  <a:pt x="1388" y="1415"/>
                </a:lnTo>
                <a:lnTo>
                  <a:pt x="1582" y="1271"/>
                </a:lnTo>
                <a:lnTo>
                  <a:pt x="1450" y="1162"/>
                </a:lnTo>
                <a:lnTo>
                  <a:pt x="1509" y="983"/>
                </a:lnTo>
                <a:lnTo>
                  <a:pt x="1447" y="810"/>
                </a:lnTo>
                <a:lnTo>
                  <a:pt x="1369" y="853"/>
                </a:lnTo>
                <a:lnTo>
                  <a:pt x="1362" y="789"/>
                </a:lnTo>
                <a:lnTo>
                  <a:pt x="1535" y="607"/>
                </a:lnTo>
                <a:close/>
              </a:path>
            </a:pathLst>
          </a:custGeom>
          <a:solidFill>
            <a:srgbClr val="39467B"/>
          </a:solidFill>
          <a:ln>
            <a:noFill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="" xmlns:a16="http://schemas.microsoft.com/office/drawing/2014/main" id="{C8CE99D6-4956-4A14-8C39-C29ECE8F3B7F}"/>
              </a:ext>
            </a:extLst>
          </p:cNvPr>
          <p:cNvSpPr txBox="1"/>
          <p:nvPr/>
        </p:nvSpPr>
        <p:spPr>
          <a:xfrm>
            <a:off x="1868600" y="6963845"/>
            <a:ext cx="4782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594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Typologie géographique</a:t>
            </a:r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d’implantation 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="" xmlns:a16="http://schemas.microsoft.com/office/drawing/2014/main" id="{36E9737B-9146-4275-AE06-8F45B1F3AB2D}"/>
              </a:ext>
            </a:extLst>
          </p:cNvPr>
          <p:cNvSpPr txBox="1"/>
          <p:nvPr/>
        </p:nvSpPr>
        <p:spPr>
          <a:xfrm>
            <a:off x="1913054" y="7458436"/>
            <a:ext cx="460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Les trois-quarts des franchisés se sont installés en franchise dans leur région d’origine et parmi eux, 60% sont également </a:t>
            </a:r>
            <a:r>
              <a:rPr lang="fr-FR" sz="1200" dirty="0" smtClean="0">
                <a:solidFill>
                  <a:srgbClr val="34487B"/>
                </a:solidFill>
              </a:rPr>
              <a:t>restés </a:t>
            </a:r>
            <a:r>
              <a:rPr lang="fr-FR" sz="1200" dirty="0">
                <a:solidFill>
                  <a:srgbClr val="34487B"/>
                </a:solidFill>
              </a:rPr>
              <a:t>dans le même </a:t>
            </a:r>
            <a:r>
              <a:rPr lang="fr-FR" sz="1200" dirty="0" smtClean="0">
                <a:solidFill>
                  <a:srgbClr val="34487B"/>
                </a:solidFill>
              </a:rPr>
              <a:t>département</a:t>
            </a:r>
            <a:r>
              <a:rPr lang="fr-FR" sz="1200" dirty="0">
                <a:solidFill>
                  <a:srgbClr val="34487B"/>
                </a:solidFill>
              </a:rPr>
              <a:t>.</a:t>
            </a:r>
            <a:endParaRPr lang="fr-FR" sz="1200" dirty="0">
              <a:solidFill>
                <a:srgbClr val="34487B"/>
              </a:solidFill>
            </a:endParaRP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25% des franchisés ont en revanche changé de région pour se lancer dans l’aventure et intégrer un réseau de franchise.</a:t>
            </a:r>
          </a:p>
        </p:txBody>
      </p:sp>
    </p:spTree>
    <p:extLst>
      <p:ext uri="{BB962C8B-B14F-4D97-AF65-F5344CB8AC3E}">
        <p14:creationId xmlns:p14="http://schemas.microsoft.com/office/powerpoint/2010/main" val="2598401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BDA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71556E4D-D8F2-45D1-89F3-96F2ECD6E98F}"/>
              </a:ext>
            </a:extLst>
          </p:cNvPr>
          <p:cNvSpPr/>
          <p:nvPr/>
        </p:nvSpPr>
        <p:spPr>
          <a:xfrm>
            <a:off x="205308" y="5233721"/>
            <a:ext cx="6480000" cy="1725774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sp>
        <p:nvSpPr>
          <p:cNvPr id="62" name="ZoneTexte 61">
            <a:extLst>
              <a:ext uri="{FF2B5EF4-FFF2-40B4-BE49-F238E27FC236}">
                <a16:creationId xmlns="" xmlns:a16="http://schemas.microsoft.com/office/drawing/2014/main" id="{A1E861B5-B5AF-4D75-94B4-B927DCAFD1EC}"/>
              </a:ext>
            </a:extLst>
          </p:cNvPr>
          <p:cNvSpPr txBox="1"/>
          <p:nvPr/>
        </p:nvSpPr>
        <p:spPr>
          <a:xfrm>
            <a:off x="245342" y="5925471"/>
            <a:ext cx="155260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EC7949"/>
                </a:solidFill>
                <a:latin typeface="Impact" panose="020B0806030902050204" pitchFamily="34" charset="0"/>
              </a:rPr>
              <a:t>35 325€</a:t>
            </a:r>
          </a:p>
          <a:p>
            <a:pPr algn="ctr"/>
            <a:endParaRPr lang="fr-FR" sz="700" dirty="0">
              <a:solidFill>
                <a:srgbClr val="EC7949"/>
              </a:solidFill>
              <a:latin typeface="Impact" panose="020B0806030902050204" pitchFamily="34" charset="0"/>
            </a:endParaRPr>
          </a:p>
          <a:p>
            <a:pPr algn="ctr"/>
            <a:r>
              <a:rPr lang="fr-FR" sz="1000" dirty="0">
                <a:solidFill>
                  <a:srgbClr val="34487B"/>
                </a:solidFill>
              </a:rPr>
              <a:t>Revenu annuel net moyen </a:t>
            </a:r>
            <a:r>
              <a:rPr lang="fr-FR" sz="1000" b="1" dirty="0">
                <a:solidFill>
                  <a:schemeClr val="accent2"/>
                </a:solidFill>
              </a:rPr>
              <a:t>+ 4,1 % </a:t>
            </a:r>
          </a:p>
          <a:p>
            <a:pPr algn="ctr"/>
            <a:endParaRPr lang="fr-FR" sz="1000" b="1" dirty="0">
              <a:solidFill>
                <a:srgbClr val="EC7949"/>
              </a:solidFill>
            </a:endParaRPr>
          </a:p>
        </p:txBody>
      </p:sp>
      <p:sp>
        <p:nvSpPr>
          <p:cNvPr id="63" name="ZoneTexte 62">
            <a:extLst>
              <a:ext uri="{FF2B5EF4-FFF2-40B4-BE49-F238E27FC236}">
                <a16:creationId xmlns="" xmlns:a16="http://schemas.microsoft.com/office/drawing/2014/main" id="{8BF595EF-F2B9-4419-AACC-8153AC8DCF0C}"/>
              </a:ext>
            </a:extLst>
          </p:cNvPr>
          <p:cNvSpPr txBox="1"/>
          <p:nvPr/>
        </p:nvSpPr>
        <p:spPr>
          <a:xfrm>
            <a:off x="1972264" y="5662273"/>
            <a:ext cx="460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Le revenu annuel net moyen des franchisés progresse de plus de 4% par rapport à 2017. Une tendance constatée dans tous les secteurs d’activité. Un écart significatif est cependant observé entre le revenu annuel des hommes </a:t>
            </a:r>
            <a:r>
              <a:rPr lang="fr-FR" sz="1200" dirty="0" smtClean="0">
                <a:solidFill>
                  <a:srgbClr val="34487B"/>
                </a:solidFill>
              </a:rPr>
              <a:t> 40 </a:t>
            </a:r>
            <a:r>
              <a:rPr lang="fr-FR" sz="1200" dirty="0">
                <a:solidFill>
                  <a:srgbClr val="34487B"/>
                </a:solidFill>
              </a:rPr>
              <a:t>196€ et celui des femmes 26 552€.</a:t>
            </a: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Par ailleurs, le revenu annuel moyen des franchisé(e)s, dont le premier point de vente a plus de 10 ans, s’élève </a:t>
            </a:r>
            <a:r>
              <a:rPr lang="fr-FR" sz="1200" dirty="0">
                <a:solidFill>
                  <a:srgbClr val="34487B"/>
                </a:solidFill>
              </a:rPr>
              <a:t>en moyenne à 40 653</a:t>
            </a:r>
            <a:r>
              <a:rPr lang="fr-FR" sz="1200" dirty="0" smtClean="0">
                <a:solidFill>
                  <a:srgbClr val="34487B"/>
                </a:solidFill>
              </a:rPr>
              <a:t>€.</a:t>
            </a:r>
            <a:endParaRPr lang="fr-FR" sz="1200" dirty="0">
              <a:solidFill>
                <a:srgbClr val="34487B"/>
              </a:solidFill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="" xmlns:a16="http://schemas.microsoft.com/office/drawing/2014/main" id="{EDFCC5C4-F423-45A5-A7CA-B481EDDA6C8F}"/>
              </a:ext>
            </a:extLst>
          </p:cNvPr>
          <p:cNvSpPr txBox="1"/>
          <p:nvPr/>
        </p:nvSpPr>
        <p:spPr>
          <a:xfrm>
            <a:off x="2455465" y="5233721"/>
            <a:ext cx="36316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revenu annuel moyen</a:t>
            </a:r>
            <a:r>
              <a:rPr lang="fr-FR" sz="1600" b="1" dirty="0">
                <a:solidFill>
                  <a:srgbClr val="ABDAD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>
                <a:solidFill>
                  <a:srgbClr val="3594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progresse</a:t>
            </a:r>
          </a:p>
        </p:txBody>
      </p:sp>
      <p:cxnSp>
        <p:nvCxnSpPr>
          <p:cNvPr id="65" name="Connecteur droit 64">
            <a:extLst>
              <a:ext uri="{FF2B5EF4-FFF2-40B4-BE49-F238E27FC236}">
                <a16:creationId xmlns="" xmlns:a16="http://schemas.microsoft.com/office/drawing/2014/main" id="{E56C481A-A613-4BED-B543-1495B63C5A99}"/>
              </a:ext>
            </a:extLst>
          </p:cNvPr>
          <p:cNvCxnSpPr>
            <a:cxnSpLocks/>
          </p:cNvCxnSpPr>
          <p:nvPr/>
        </p:nvCxnSpPr>
        <p:spPr>
          <a:xfrm flipH="1">
            <a:off x="1833010" y="5233721"/>
            <a:ext cx="0" cy="1728000"/>
          </a:xfrm>
          <a:prstGeom prst="line">
            <a:avLst/>
          </a:prstGeom>
          <a:ln>
            <a:solidFill>
              <a:srgbClr val="ABDA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Graphique 65" descr="Pièces">
            <a:extLst>
              <a:ext uri="{FF2B5EF4-FFF2-40B4-BE49-F238E27FC236}">
                <a16:creationId xmlns="" xmlns:a16="http://schemas.microsoft.com/office/drawing/2014/main" id="{C4983E3C-43E0-4571-8833-4B9B6B9212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7649" y="5313122"/>
            <a:ext cx="626769" cy="626769"/>
          </a:xfrm>
          <a:prstGeom prst="rect">
            <a:avLst/>
          </a:prstGeom>
        </p:spPr>
      </p:pic>
      <p:sp>
        <p:nvSpPr>
          <p:cNvPr id="95" name="Rectangle 94">
            <a:extLst>
              <a:ext uri="{FF2B5EF4-FFF2-40B4-BE49-F238E27FC236}">
                <a16:creationId xmlns="" xmlns:a16="http://schemas.microsoft.com/office/drawing/2014/main" id="{283D62CC-CA54-46B4-ABCD-A5375D169060}"/>
              </a:ext>
            </a:extLst>
          </p:cNvPr>
          <p:cNvSpPr/>
          <p:nvPr/>
        </p:nvSpPr>
        <p:spPr>
          <a:xfrm>
            <a:off x="205308" y="1727347"/>
            <a:ext cx="6480000" cy="1692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sp>
        <p:nvSpPr>
          <p:cNvPr id="96" name="ZoneTexte 95">
            <a:extLst>
              <a:ext uri="{FF2B5EF4-FFF2-40B4-BE49-F238E27FC236}">
                <a16:creationId xmlns="" xmlns:a16="http://schemas.microsoft.com/office/drawing/2014/main" id="{75636F23-0927-4735-BCB7-6C76105E5D68}"/>
              </a:ext>
            </a:extLst>
          </p:cNvPr>
          <p:cNvSpPr txBox="1"/>
          <p:nvPr/>
        </p:nvSpPr>
        <p:spPr>
          <a:xfrm>
            <a:off x="263194" y="2357930"/>
            <a:ext cx="1552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rgbClr val="EC7949"/>
                </a:solidFill>
                <a:latin typeface="Impact" panose="020B0806030902050204" pitchFamily="34" charset="0"/>
              </a:rPr>
              <a:t>79%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="" xmlns:a16="http://schemas.microsoft.com/office/drawing/2014/main" id="{6A9DFC2F-8F60-4AD4-A69A-248AB22D1D72}"/>
              </a:ext>
            </a:extLst>
          </p:cNvPr>
          <p:cNvSpPr/>
          <p:nvPr/>
        </p:nvSpPr>
        <p:spPr>
          <a:xfrm>
            <a:off x="251559" y="2952619"/>
            <a:ext cx="15401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34487B"/>
                </a:solidFill>
              </a:rPr>
              <a:t>des franchisés </a:t>
            </a:r>
          </a:p>
          <a:p>
            <a:pPr algn="ctr"/>
            <a:r>
              <a:rPr lang="fr-FR" sz="1000" b="1" dirty="0">
                <a:solidFill>
                  <a:schemeClr val="accent2"/>
                </a:solidFill>
              </a:rPr>
              <a:t>vivent en couple</a:t>
            </a:r>
            <a:endParaRPr lang="fr-FR" sz="1100" b="1" dirty="0">
              <a:solidFill>
                <a:schemeClr val="accent2"/>
              </a:solidFill>
            </a:endParaRPr>
          </a:p>
        </p:txBody>
      </p:sp>
      <p:sp>
        <p:nvSpPr>
          <p:cNvPr id="98" name="ZoneTexte 97">
            <a:extLst>
              <a:ext uri="{FF2B5EF4-FFF2-40B4-BE49-F238E27FC236}">
                <a16:creationId xmlns="" xmlns:a16="http://schemas.microsoft.com/office/drawing/2014/main" id="{1DEB3DDF-C930-419B-831F-A063A88495E6}"/>
              </a:ext>
            </a:extLst>
          </p:cNvPr>
          <p:cNvSpPr txBox="1"/>
          <p:nvPr/>
        </p:nvSpPr>
        <p:spPr>
          <a:xfrm>
            <a:off x="1879841" y="1727347"/>
            <a:ext cx="4782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possibilité de </a:t>
            </a:r>
            <a:r>
              <a:rPr lang="fr-FR" sz="1600" b="1" dirty="0">
                <a:solidFill>
                  <a:srgbClr val="3594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travailler avec son conjoint</a:t>
            </a:r>
          </a:p>
        </p:txBody>
      </p:sp>
      <p:sp>
        <p:nvSpPr>
          <p:cNvPr id="99" name="ZoneTexte 98">
            <a:extLst>
              <a:ext uri="{FF2B5EF4-FFF2-40B4-BE49-F238E27FC236}">
                <a16:creationId xmlns="" xmlns:a16="http://schemas.microsoft.com/office/drawing/2014/main" id="{B5FDDC20-8E03-4B39-A3A9-F72A29DC6CF6}"/>
              </a:ext>
            </a:extLst>
          </p:cNvPr>
          <p:cNvSpPr txBox="1"/>
          <p:nvPr/>
        </p:nvSpPr>
        <p:spPr>
          <a:xfrm>
            <a:off x="1972264" y="2105474"/>
            <a:ext cx="460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Près de 8 franchisés sur 10 vivent en couple. </a:t>
            </a: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35% des franchisés déclarent que leur conjoint travaille avec eux dans l’affaire, 10% d’entre eux n’étant pas salariés. Enfin, 15% des franchisés disent bénéficier de l’aide de leur conjoint.</a:t>
            </a: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Les franchisés en activité de commerce travaillent davantage avec leur conjoint (41%) que ceux exerçant une activité de services (29%).</a:t>
            </a:r>
          </a:p>
        </p:txBody>
      </p:sp>
      <p:cxnSp>
        <p:nvCxnSpPr>
          <p:cNvPr id="100" name="Connecteur droit 99">
            <a:extLst>
              <a:ext uri="{FF2B5EF4-FFF2-40B4-BE49-F238E27FC236}">
                <a16:creationId xmlns="" xmlns:a16="http://schemas.microsoft.com/office/drawing/2014/main" id="{D96BD682-6CA3-48C0-B72B-FAFC3D8DED2C}"/>
              </a:ext>
            </a:extLst>
          </p:cNvPr>
          <p:cNvCxnSpPr>
            <a:cxnSpLocks/>
          </p:cNvCxnSpPr>
          <p:nvPr/>
        </p:nvCxnSpPr>
        <p:spPr>
          <a:xfrm flipH="1">
            <a:off x="1833010" y="1714647"/>
            <a:ext cx="0" cy="1728000"/>
          </a:xfrm>
          <a:prstGeom prst="line">
            <a:avLst/>
          </a:prstGeom>
          <a:ln>
            <a:solidFill>
              <a:srgbClr val="ABDA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e 100">
            <a:extLst>
              <a:ext uri="{FF2B5EF4-FFF2-40B4-BE49-F238E27FC236}">
                <a16:creationId xmlns="" xmlns:a16="http://schemas.microsoft.com/office/drawing/2014/main" id="{2226D752-F2E0-48EB-842A-9E1444427CB3}"/>
              </a:ext>
            </a:extLst>
          </p:cNvPr>
          <p:cNvGrpSpPr/>
          <p:nvPr/>
        </p:nvGrpSpPr>
        <p:grpSpPr>
          <a:xfrm>
            <a:off x="760927" y="1772419"/>
            <a:ext cx="455285" cy="709400"/>
            <a:chOff x="717525" y="6992119"/>
            <a:chExt cx="455285" cy="709400"/>
          </a:xfrm>
        </p:grpSpPr>
        <p:pic>
          <p:nvPicPr>
            <p:cNvPr id="102" name="Image 101">
              <a:extLst>
                <a:ext uri="{FF2B5EF4-FFF2-40B4-BE49-F238E27FC236}">
                  <a16:creationId xmlns="" xmlns:a16="http://schemas.microsoft.com/office/drawing/2014/main" id="{7FFB45B6-C833-4864-9C4A-9F44C1FA85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525" y="6992119"/>
              <a:ext cx="218694" cy="684000"/>
            </a:xfrm>
            <a:prstGeom prst="rect">
              <a:avLst/>
            </a:prstGeom>
          </p:spPr>
        </p:pic>
        <p:pic>
          <p:nvPicPr>
            <p:cNvPr id="103" name="Image 102">
              <a:extLst>
                <a:ext uri="{FF2B5EF4-FFF2-40B4-BE49-F238E27FC236}">
                  <a16:creationId xmlns="" xmlns:a16="http://schemas.microsoft.com/office/drawing/2014/main" id="{92AD6C3A-10CD-4FDC-A29B-E333979DE0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520" y="7017519"/>
              <a:ext cx="192290" cy="684000"/>
            </a:xfrm>
            <a:prstGeom prst="rect">
              <a:avLst/>
            </a:prstGeom>
          </p:spPr>
        </p:pic>
      </p:grpSp>
      <p:sp>
        <p:nvSpPr>
          <p:cNvPr id="44" name="ZoneTexte 43">
            <a:extLst>
              <a:ext uri="{FF2B5EF4-FFF2-40B4-BE49-F238E27FC236}">
                <a16:creationId xmlns="" xmlns:a16="http://schemas.microsoft.com/office/drawing/2014/main" id="{74C970E8-E011-4329-A244-BF904E73BB67}"/>
              </a:ext>
            </a:extLst>
          </p:cNvPr>
          <p:cNvSpPr txBox="1"/>
          <p:nvPr/>
        </p:nvSpPr>
        <p:spPr>
          <a:xfrm>
            <a:off x="-23750" y="570171"/>
            <a:ext cx="6521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600" dirty="0">
                <a:solidFill>
                  <a:schemeClr val="bg1"/>
                </a:solidFill>
              </a:rPr>
              <a:t>PROFIL DES FRANCHISÉ(E)S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EAE0C293-BDB0-48EA-9601-1004B6F14A1C}"/>
              </a:ext>
            </a:extLst>
          </p:cNvPr>
          <p:cNvSpPr/>
          <p:nvPr/>
        </p:nvSpPr>
        <p:spPr>
          <a:xfrm>
            <a:off x="0" y="8784000"/>
            <a:ext cx="6858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6CDB3B1C-1A55-44DF-AC5D-6A6B4BF7A2F2}"/>
              </a:ext>
            </a:extLst>
          </p:cNvPr>
          <p:cNvSpPr/>
          <p:nvPr/>
        </p:nvSpPr>
        <p:spPr>
          <a:xfrm>
            <a:off x="205308" y="3550696"/>
            <a:ext cx="6480000" cy="1551676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340AED4A-AB6B-4AEC-94A1-9ADEE005BFE6}"/>
              </a:ext>
            </a:extLst>
          </p:cNvPr>
          <p:cNvSpPr txBox="1"/>
          <p:nvPr/>
        </p:nvSpPr>
        <p:spPr>
          <a:xfrm>
            <a:off x="263194" y="3735312"/>
            <a:ext cx="1552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chemeClr val="accent2"/>
                </a:solidFill>
                <a:latin typeface="Impact" panose="020B0806030902050204" pitchFamily="34" charset="0"/>
              </a:rPr>
              <a:t>52%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EB73EAD9-5061-41B6-A94B-00173145DE07}"/>
              </a:ext>
            </a:extLst>
          </p:cNvPr>
          <p:cNvSpPr/>
          <p:nvPr/>
        </p:nvSpPr>
        <p:spPr>
          <a:xfrm>
            <a:off x="251559" y="4440550"/>
            <a:ext cx="154017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34487B"/>
                </a:solidFill>
              </a:rPr>
              <a:t>des franchisés</a:t>
            </a:r>
          </a:p>
          <a:p>
            <a:pPr algn="ctr"/>
            <a:r>
              <a:rPr lang="fr-FR" sz="1000" dirty="0">
                <a:solidFill>
                  <a:srgbClr val="34487B"/>
                </a:solidFill>
              </a:rPr>
              <a:t> réalisent un CA annuel </a:t>
            </a:r>
          </a:p>
          <a:p>
            <a:pPr algn="ctr"/>
            <a:r>
              <a:rPr lang="fr-FR" sz="1000" b="1" dirty="0">
                <a:solidFill>
                  <a:schemeClr val="accent2"/>
                </a:solidFill>
              </a:rPr>
              <a:t>supérieur à 500 K€</a:t>
            </a:r>
            <a:endParaRPr lang="fr-FR" sz="1100" b="1" dirty="0">
              <a:solidFill>
                <a:schemeClr val="accent2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="" xmlns:a16="http://schemas.microsoft.com/office/drawing/2014/main" id="{FD89BD30-7203-4C48-AD2A-7B3E63A2ACA7}"/>
              </a:ext>
            </a:extLst>
          </p:cNvPr>
          <p:cNvSpPr txBox="1"/>
          <p:nvPr/>
        </p:nvSpPr>
        <p:spPr>
          <a:xfrm>
            <a:off x="1845334" y="3550696"/>
            <a:ext cx="48519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Progression du CA annuel pour</a:t>
            </a:r>
            <a:r>
              <a:rPr lang="fr-FR" sz="1600" b="1" dirty="0">
                <a:solidFill>
                  <a:srgbClr val="ABDAD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>
                <a:solidFill>
                  <a:srgbClr val="3594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moitié des franchisés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="" xmlns:a16="http://schemas.microsoft.com/office/drawing/2014/main" id="{047E8FA6-D3E4-49FF-9173-A3476011D21F}"/>
              </a:ext>
            </a:extLst>
          </p:cNvPr>
          <p:cNvSpPr txBox="1"/>
          <p:nvPr/>
        </p:nvSpPr>
        <p:spPr>
          <a:xfrm>
            <a:off x="1967303" y="3978885"/>
            <a:ext cx="460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Une proportion plus élevée auprès des jeunes entrepreneurs âgés de 18 à 34 ans (63%) dont l’activité est plus récente et en croissance.</a:t>
            </a: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Une dynamique qui s’essouffle avec l’ancienneté : 27% des 40-49 ans indiquent que leur CA a diminué entre 2016 et 2017 (contre 21% </a:t>
            </a:r>
            <a:br>
              <a:rPr lang="fr-FR" sz="1200" dirty="0">
                <a:solidFill>
                  <a:srgbClr val="34487B"/>
                </a:solidFill>
              </a:rPr>
            </a:br>
            <a:r>
              <a:rPr lang="fr-FR" sz="1200" dirty="0">
                <a:solidFill>
                  <a:srgbClr val="34487B"/>
                </a:solidFill>
              </a:rPr>
              <a:t>au global).</a:t>
            </a:r>
          </a:p>
        </p:txBody>
      </p:sp>
      <p:cxnSp>
        <p:nvCxnSpPr>
          <p:cNvPr id="48" name="Connecteur droit 47">
            <a:extLst>
              <a:ext uri="{FF2B5EF4-FFF2-40B4-BE49-F238E27FC236}">
                <a16:creationId xmlns="" xmlns:a16="http://schemas.microsoft.com/office/drawing/2014/main" id="{5F55BBEB-51A3-48FF-AA47-EED724DD917B}"/>
              </a:ext>
            </a:extLst>
          </p:cNvPr>
          <p:cNvCxnSpPr>
            <a:cxnSpLocks/>
          </p:cNvCxnSpPr>
          <p:nvPr/>
        </p:nvCxnSpPr>
        <p:spPr>
          <a:xfrm flipH="1">
            <a:off x="1833010" y="3550696"/>
            <a:ext cx="0" cy="1584000"/>
          </a:xfrm>
          <a:prstGeom prst="line">
            <a:avLst/>
          </a:prstGeom>
          <a:ln>
            <a:solidFill>
              <a:srgbClr val="ABDA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Image 54" descr="logo fff.png">
            <a:extLst>
              <a:ext uri="{FF2B5EF4-FFF2-40B4-BE49-F238E27FC236}">
                <a16:creationId xmlns="" xmlns:a16="http://schemas.microsoft.com/office/drawing/2014/main" id="{29FDA764-E43D-4A12-826D-1F5771C2C34F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71" t="-2072" r="22495" b="46067"/>
          <a:stretch/>
        </p:blipFill>
        <p:spPr>
          <a:xfrm>
            <a:off x="1104735" y="8820667"/>
            <a:ext cx="459369" cy="288000"/>
          </a:xfrm>
          <a:prstGeom prst="rect">
            <a:avLst/>
          </a:prstGeom>
        </p:spPr>
      </p:pic>
      <p:pic>
        <p:nvPicPr>
          <p:cNvPr id="56" name="Image 55">
            <a:extLst>
              <a:ext uri="{FF2B5EF4-FFF2-40B4-BE49-F238E27FC236}">
                <a16:creationId xmlns="" xmlns:a16="http://schemas.microsoft.com/office/drawing/2014/main" id="{58018636-3AA7-41E0-AF55-55F68948722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7" y="8820667"/>
            <a:ext cx="996532" cy="288000"/>
          </a:xfrm>
          <a:prstGeom prst="rect">
            <a:avLst/>
          </a:prstGeom>
        </p:spPr>
      </p:pic>
      <p:pic>
        <p:nvPicPr>
          <p:cNvPr id="57" name="Image 56">
            <a:extLst>
              <a:ext uri="{FF2B5EF4-FFF2-40B4-BE49-F238E27FC236}">
                <a16:creationId xmlns="" xmlns:a16="http://schemas.microsoft.com/office/drawing/2014/main" id="{051212A2-D93B-4464-8480-A2CCEAB753F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918" y="8820667"/>
            <a:ext cx="721220" cy="288000"/>
          </a:xfrm>
          <a:prstGeom prst="rect">
            <a:avLst/>
          </a:prstGeom>
        </p:spPr>
      </p:pic>
      <p:sp>
        <p:nvSpPr>
          <p:cNvPr id="58" name="ZoneTexte 57">
            <a:extLst>
              <a:ext uri="{FF2B5EF4-FFF2-40B4-BE49-F238E27FC236}">
                <a16:creationId xmlns="" xmlns:a16="http://schemas.microsoft.com/office/drawing/2014/main" id="{582F3030-9226-4AC1-965B-32CCE9B63C4D}"/>
              </a:ext>
            </a:extLst>
          </p:cNvPr>
          <p:cNvSpPr txBox="1"/>
          <p:nvPr/>
        </p:nvSpPr>
        <p:spPr>
          <a:xfrm>
            <a:off x="1515712" y="8840890"/>
            <a:ext cx="4709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15</a:t>
            </a:r>
            <a:r>
              <a:rPr lang="fr-FR" sz="1000" baseline="30000" dirty="0"/>
              <a:t>e</a:t>
            </a:r>
            <a:r>
              <a:rPr lang="fr-FR" sz="1000" dirty="0"/>
              <a:t> enquête annuelle de la franchise #1</a:t>
            </a:r>
          </a:p>
        </p:txBody>
      </p:sp>
      <p:pic>
        <p:nvPicPr>
          <p:cNvPr id="54" name="Image 53">
            <a:extLst>
              <a:ext uri="{FF2B5EF4-FFF2-40B4-BE49-F238E27FC236}">
                <a16:creationId xmlns="" xmlns:a16="http://schemas.microsoft.com/office/drawing/2014/main" id="{69C79DFC-32F9-4A2C-8E12-4914F40D7A8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26" y="338829"/>
            <a:ext cx="345306" cy="1080000"/>
          </a:xfrm>
          <a:prstGeom prst="rect">
            <a:avLst/>
          </a:prstGeom>
        </p:spPr>
      </p:pic>
      <p:pic>
        <p:nvPicPr>
          <p:cNvPr id="59" name="Image 58">
            <a:extLst>
              <a:ext uri="{FF2B5EF4-FFF2-40B4-BE49-F238E27FC236}">
                <a16:creationId xmlns="" xmlns:a16="http://schemas.microsoft.com/office/drawing/2014/main" id="{E55DC77F-A9CD-472D-A657-B316E19B098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21" y="364229"/>
            <a:ext cx="303614" cy="1080000"/>
          </a:xfrm>
          <a:prstGeom prst="rect">
            <a:avLst/>
          </a:prstGeom>
        </p:spPr>
      </p:pic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1FEA87A3-DDEF-4FD3-9FA8-C93F6B5882D1}"/>
              </a:ext>
            </a:extLst>
          </p:cNvPr>
          <p:cNvSpPr/>
          <p:nvPr/>
        </p:nvSpPr>
        <p:spPr>
          <a:xfrm>
            <a:off x="205308" y="7090845"/>
            <a:ext cx="6480000" cy="154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sp>
        <p:nvSpPr>
          <p:cNvPr id="68" name="ZoneTexte 67">
            <a:extLst>
              <a:ext uri="{FF2B5EF4-FFF2-40B4-BE49-F238E27FC236}">
                <a16:creationId xmlns="" xmlns:a16="http://schemas.microsoft.com/office/drawing/2014/main" id="{3C8C7DB4-D1E7-43EA-838C-8179B225D9EA}"/>
              </a:ext>
            </a:extLst>
          </p:cNvPr>
          <p:cNvSpPr txBox="1"/>
          <p:nvPr/>
        </p:nvSpPr>
        <p:spPr>
          <a:xfrm>
            <a:off x="2145141" y="7090845"/>
            <a:ext cx="4252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594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L’emploi</a:t>
            </a:r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chez les franchisés</a:t>
            </a:r>
            <a:endParaRPr lang="fr-FR" sz="1600" b="1" dirty="0">
              <a:solidFill>
                <a:srgbClr val="35948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="" xmlns:a16="http://schemas.microsoft.com/office/drawing/2014/main" id="{E55CD22E-4556-48AA-AD91-4F9B0E566AD0}"/>
              </a:ext>
            </a:extLst>
          </p:cNvPr>
          <p:cNvSpPr txBox="1"/>
          <p:nvPr/>
        </p:nvSpPr>
        <p:spPr>
          <a:xfrm>
            <a:off x="1972264" y="7513898"/>
            <a:ext cx="460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Le nombre de salariés équivalent temps plein par franchisé progresse de 0,6 pour atteindre 6,8 salariés en moyenne</a:t>
            </a:r>
            <a:r>
              <a:rPr lang="fr-FR" sz="1200" dirty="0" smtClean="0">
                <a:solidFill>
                  <a:srgbClr val="34487B"/>
                </a:solidFill>
              </a:rPr>
              <a:t>.</a:t>
            </a:r>
            <a:endParaRPr lang="fr-FR" sz="1200" dirty="0">
              <a:solidFill>
                <a:srgbClr val="34487B"/>
              </a:solidFill>
            </a:endParaRP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Le nombre moyen de </a:t>
            </a:r>
            <a:r>
              <a:rPr lang="fr-FR" sz="1200" dirty="0" smtClean="0">
                <a:solidFill>
                  <a:srgbClr val="34487B"/>
                </a:solidFill>
              </a:rPr>
              <a:t>salariés, </a:t>
            </a:r>
            <a:r>
              <a:rPr lang="fr-FR" sz="1200" dirty="0" smtClean="0">
                <a:solidFill>
                  <a:srgbClr val="34487B"/>
                </a:solidFill>
              </a:rPr>
              <a:t>quel que soit </a:t>
            </a:r>
            <a:r>
              <a:rPr lang="fr-FR" sz="1200" dirty="0" smtClean="0">
                <a:solidFill>
                  <a:srgbClr val="34487B"/>
                </a:solidFill>
              </a:rPr>
              <a:t>le</a:t>
            </a:r>
            <a:r>
              <a:rPr lang="fr-FR" sz="1200" dirty="0" smtClean="0">
                <a:solidFill>
                  <a:srgbClr val="34487B"/>
                </a:solidFill>
              </a:rPr>
              <a:t> </a:t>
            </a:r>
            <a:r>
              <a:rPr lang="fr-FR" sz="1200" dirty="0" smtClean="0">
                <a:solidFill>
                  <a:srgbClr val="34487B"/>
                </a:solidFill>
              </a:rPr>
              <a:t>temps de travail, </a:t>
            </a:r>
            <a:r>
              <a:rPr lang="fr-FR" sz="1200" dirty="0" smtClean="0">
                <a:solidFill>
                  <a:srgbClr val="34487B"/>
                </a:solidFill>
              </a:rPr>
              <a:t> augmente de 1,4 salarié soit </a:t>
            </a:r>
            <a:r>
              <a:rPr lang="fr-FR" sz="1200" dirty="0" smtClean="0">
                <a:solidFill>
                  <a:srgbClr val="34487B"/>
                </a:solidFill>
              </a:rPr>
              <a:t>8,4 </a:t>
            </a:r>
            <a:r>
              <a:rPr lang="fr-FR" sz="1200" dirty="0">
                <a:solidFill>
                  <a:srgbClr val="34487B"/>
                </a:solidFill>
              </a:rPr>
              <a:t>employés en </a:t>
            </a:r>
            <a:r>
              <a:rPr lang="fr-FR" sz="1200" dirty="0" smtClean="0">
                <a:solidFill>
                  <a:srgbClr val="34487B"/>
                </a:solidFill>
              </a:rPr>
              <a:t>moyenne</a:t>
            </a:r>
            <a:r>
              <a:rPr lang="fr-FR" sz="1200" dirty="0">
                <a:solidFill>
                  <a:srgbClr val="34487B"/>
                </a:solidFill>
              </a:rPr>
              <a:t> par franchisé </a:t>
            </a:r>
            <a:r>
              <a:rPr lang="fr-FR" sz="1200" dirty="0" smtClean="0">
                <a:solidFill>
                  <a:srgbClr val="34487B"/>
                </a:solidFill>
              </a:rPr>
              <a:t>.</a:t>
            </a:r>
            <a:endParaRPr lang="fr-FR" sz="1200" dirty="0">
              <a:solidFill>
                <a:srgbClr val="34487B"/>
              </a:solidFill>
            </a:endParaRPr>
          </a:p>
        </p:txBody>
      </p:sp>
      <p:sp>
        <p:nvSpPr>
          <p:cNvPr id="71" name="ZoneTexte 70">
            <a:extLst>
              <a:ext uri="{FF2B5EF4-FFF2-40B4-BE49-F238E27FC236}">
                <a16:creationId xmlns="" xmlns:a16="http://schemas.microsoft.com/office/drawing/2014/main" id="{2EE8D8BE-C273-4C2A-804A-E88661012564}"/>
              </a:ext>
            </a:extLst>
          </p:cNvPr>
          <p:cNvSpPr txBox="1"/>
          <p:nvPr/>
        </p:nvSpPr>
        <p:spPr>
          <a:xfrm>
            <a:off x="263194" y="7527778"/>
            <a:ext cx="1552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chemeClr val="accent2"/>
                </a:solidFill>
                <a:latin typeface="Impact" panose="020B0806030902050204" pitchFamily="34" charset="0"/>
              </a:rPr>
              <a:t>6,8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F771B734-4162-4F3E-8473-0B3B0B6E7787}"/>
              </a:ext>
            </a:extLst>
          </p:cNvPr>
          <p:cNvSpPr/>
          <p:nvPr/>
        </p:nvSpPr>
        <p:spPr>
          <a:xfrm>
            <a:off x="251559" y="8185212"/>
            <a:ext cx="15401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 smtClean="0">
                <a:solidFill>
                  <a:srgbClr val="34487B"/>
                </a:solidFill>
              </a:rPr>
              <a:t> </a:t>
            </a:r>
            <a:r>
              <a:rPr lang="fr-FR" sz="1000" dirty="0">
                <a:solidFill>
                  <a:srgbClr val="34487B"/>
                </a:solidFill>
              </a:rPr>
              <a:t>équivalent </a:t>
            </a:r>
            <a:r>
              <a:rPr lang="fr-FR" sz="1000" dirty="0" smtClean="0">
                <a:solidFill>
                  <a:srgbClr val="34487B"/>
                </a:solidFill>
              </a:rPr>
              <a:t> temps </a:t>
            </a:r>
            <a:r>
              <a:rPr lang="fr-FR" sz="1000" dirty="0">
                <a:solidFill>
                  <a:srgbClr val="34487B"/>
                </a:solidFill>
              </a:rPr>
              <a:t>plein </a:t>
            </a:r>
            <a:r>
              <a:rPr lang="fr-FR" sz="1000" dirty="0" smtClean="0">
                <a:solidFill>
                  <a:srgbClr val="34487B"/>
                </a:solidFill>
              </a:rPr>
              <a:t>en moyenne </a:t>
            </a:r>
            <a:r>
              <a:rPr lang="fr-FR" sz="1000" dirty="0">
                <a:solidFill>
                  <a:srgbClr val="34487B"/>
                </a:solidFill>
              </a:rPr>
              <a:t>par franchisé</a:t>
            </a:r>
          </a:p>
        </p:txBody>
      </p:sp>
      <p:grpSp>
        <p:nvGrpSpPr>
          <p:cNvPr id="43" name="Shape 425">
            <a:extLst>
              <a:ext uri="{FF2B5EF4-FFF2-40B4-BE49-F238E27FC236}">
                <a16:creationId xmlns="" xmlns:a16="http://schemas.microsoft.com/office/drawing/2014/main" id="{7DBEE3E4-31A2-4522-9342-77FD42CE74ED}"/>
              </a:ext>
            </a:extLst>
          </p:cNvPr>
          <p:cNvGrpSpPr>
            <a:grpSpLocks noChangeAspect="1"/>
          </p:cNvGrpSpPr>
          <p:nvPr/>
        </p:nvGrpSpPr>
        <p:grpSpPr>
          <a:xfrm>
            <a:off x="249565" y="7186377"/>
            <a:ext cx="153452" cy="383160"/>
            <a:chOff x="3386850" y="2264625"/>
            <a:chExt cx="203950" cy="509250"/>
          </a:xfrm>
          <a:solidFill>
            <a:srgbClr val="34487B"/>
          </a:solidFill>
        </p:grpSpPr>
        <p:sp>
          <p:nvSpPr>
            <p:cNvPr id="45" name="Shape 426">
              <a:extLst>
                <a:ext uri="{FF2B5EF4-FFF2-40B4-BE49-F238E27FC236}">
                  <a16:creationId xmlns="" xmlns:a16="http://schemas.microsoft.com/office/drawing/2014/main" id="{5E571706-221A-4D11-83EE-5874DE0B0939}"/>
                </a:ext>
              </a:extLst>
            </p:cNvPr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0" t="0" r="0" b="0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27">
              <a:extLst>
                <a:ext uri="{FF2B5EF4-FFF2-40B4-BE49-F238E27FC236}">
                  <a16:creationId xmlns="" xmlns:a16="http://schemas.microsoft.com/office/drawing/2014/main" id="{DA012ABA-98D3-4D9E-B63B-CC60EB1262E2}"/>
                </a:ext>
              </a:extLst>
            </p:cNvPr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0" t="0" r="0" b="0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" name="Shape 425">
            <a:extLst>
              <a:ext uri="{FF2B5EF4-FFF2-40B4-BE49-F238E27FC236}">
                <a16:creationId xmlns="" xmlns:a16="http://schemas.microsoft.com/office/drawing/2014/main" id="{8E0439A5-A35E-4F1D-9A83-926037606D0E}"/>
              </a:ext>
            </a:extLst>
          </p:cNvPr>
          <p:cNvGrpSpPr>
            <a:grpSpLocks noChangeAspect="1"/>
          </p:cNvGrpSpPr>
          <p:nvPr/>
        </p:nvGrpSpPr>
        <p:grpSpPr>
          <a:xfrm>
            <a:off x="709501" y="7186377"/>
            <a:ext cx="153452" cy="383160"/>
            <a:chOff x="3386850" y="2264625"/>
            <a:chExt cx="203950" cy="509250"/>
          </a:xfrm>
          <a:solidFill>
            <a:srgbClr val="34487B"/>
          </a:solidFill>
        </p:grpSpPr>
        <p:sp>
          <p:nvSpPr>
            <p:cNvPr id="52" name="Shape 426">
              <a:extLst>
                <a:ext uri="{FF2B5EF4-FFF2-40B4-BE49-F238E27FC236}">
                  <a16:creationId xmlns="" xmlns:a16="http://schemas.microsoft.com/office/drawing/2014/main" id="{A1187DA6-AFE0-4DFF-83F5-2CED37806824}"/>
                </a:ext>
              </a:extLst>
            </p:cNvPr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0" t="0" r="0" b="0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 dirty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427">
              <a:extLst>
                <a:ext uri="{FF2B5EF4-FFF2-40B4-BE49-F238E27FC236}">
                  <a16:creationId xmlns="" xmlns:a16="http://schemas.microsoft.com/office/drawing/2014/main" id="{707CD344-99EE-4E85-B089-CD48FDCE0735}"/>
                </a:ext>
              </a:extLst>
            </p:cNvPr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0" t="0" r="0" b="0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3" name="Shape 425">
            <a:extLst>
              <a:ext uri="{FF2B5EF4-FFF2-40B4-BE49-F238E27FC236}">
                <a16:creationId xmlns="" xmlns:a16="http://schemas.microsoft.com/office/drawing/2014/main" id="{79177AF4-8AFA-40B1-8913-0FD9740DC9BE}"/>
              </a:ext>
            </a:extLst>
          </p:cNvPr>
          <p:cNvGrpSpPr>
            <a:grpSpLocks noChangeAspect="1"/>
          </p:cNvGrpSpPr>
          <p:nvPr/>
        </p:nvGrpSpPr>
        <p:grpSpPr>
          <a:xfrm>
            <a:off x="1169437" y="7186377"/>
            <a:ext cx="153452" cy="383160"/>
            <a:chOff x="3386850" y="2264625"/>
            <a:chExt cx="203950" cy="509250"/>
          </a:xfrm>
          <a:solidFill>
            <a:srgbClr val="34487B"/>
          </a:solidFill>
        </p:grpSpPr>
        <p:sp>
          <p:nvSpPr>
            <p:cNvPr id="84" name="Shape 426">
              <a:extLst>
                <a:ext uri="{FF2B5EF4-FFF2-40B4-BE49-F238E27FC236}">
                  <a16:creationId xmlns="" xmlns:a16="http://schemas.microsoft.com/office/drawing/2014/main" id="{B2E32CEF-ECEA-465F-B1AA-00A4F06FCCB8}"/>
                </a:ext>
              </a:extLst>
            </p:cNvPr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0" t="0" r="0" b="0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Shape 427">
              <a:extLst>
                <a:ext uri="{FF2B5EF4-FFF2-40B4-BE49-F238E27FC236}">
                  <a16:creationId xmlns="" xmlns:a16="http://schemas.microsoft.com/office/drawing/2014/main" id="{0F49F6CA-868D-4B8B-87C0-D986BF364858}"/>
                </a:ext>
              </a:extLst>
            </p:cNvPr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0" t="0" r="0" b="0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9" name="Shape 425">
            <a:extLst>
              <a:ext uri="{FF2B5EF4-FFF2-40B4-BE49-F238E27FC236}">
                <a16:creationId xmlns="" xmlns:a16="http://schemas.microsoft.com/office/drawing/2014/main" id="{E3DBFBBE-BF9A-4A39-95F6-2D954C41BFE7}"/>
              </a:ext>
            </a:extLst>
          </p:cNvPr>
          <p:cNvGrpSpPr>
            <a:grpSpLocks noChangeAspect="1"/>
          </p:cNvGrpSpPr>
          <p:nvPr/>
        </p:nvGrpSpPr>
        <p:grpSpPr>
          <a:xfrm>
            <a:off x="1629375" y="7186377"/>
            <a:ext cx="153452" cy="383160"/>
            <a:chOff x="3386850" y="2264625"/>
            <a:chExt cx="203950" cy="509250"/>
          </a:xfrm>
          <a:solidFill>
            <a:srgbClr val="34487B"/>
          </a:solidFill>
        </p:grpSpPr>
        <p:sp>
          <p:nvSpPr>
            <p:cNvPr id="90" name="Shape 426">
              <a:extLst>
                <a:ext uri="{FF2B5EF4-FFF2-40B4-BE49-F238E27FC236}">
                  <a16:creationId xmlns="" xmlns:a16="http://schemas.microsoft.com/office/drawing/2014/main" id="{86FDC7A4-E7B2-45A3-8D22-FAC573D4C0E3}"/>
                </a:ext>
              </a:extLst>
            </p:cNvPr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0" t="0" r="0" b="0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Shape 427">
              <a:extLst>
                <a:ext uri="{FF2B5EF4-FFF2-40B4-BE49-F238E27FC236}">
                  <a16:creationId xmlns="" xmlns:a16="http://schemas.microsoft.com/office/drawing/2014/main" id="{ADA7DCE4-B86E-43E7-BECB-30481B77C25F}"/>
                </a:ext>
              </a:extLst>
            </p:cNvPr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0" t="0" r="0" b="0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70" name="Connecteur droit 69">
            <a:extLst>
              <a:ext uri="{FF2B5EF4-FFF2-40B4-BE49-F238E27FC236}">
                <a16:creationId xmlns="" xmlns:a16="http://schemas.microsoft.com/office/drawing/2014/main" id="{4341A6C2-D6CE-46B1-BBC5-2EB293D362D1}"/>
              </a:ext>
            </a:extLst>
          </p:cNvPr>
          <p:cNvCxnSpPr>
            <a:cxnSpLocks/>
          </p:cNvCxnSpPr>
          <p:nvPr/>
        </p:nvCxnSpPr>
        <p:spPr>
          <a:xfrm flipH="1">
            <a:off x="1834262" y="7090845"/>
            <a:ext cx="0" cy="1584000"/>
          </a:xfrm>
          <a:prstGeom prst="line">
            <a:avLst/>
          </a:prstGeom>
          <a:ln>
            <a:solidFill>
              <a:srgbClr val="ABDA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Shape 431">
            <a:extLst>
              <a:ext uri="{FF2B5EF4-FFF2-40B4-BE49-F238E27FC236}">
                <a16:creationId xmlns="" xmlns:a16="http://schemas.microsoft.com/office/drawing/2014/main" id="{BE04C31B-F6B4-4B20-85D2-1634DF466B8A}"/>
              </a:ext>
            </a:extLst>
          </p:cNvPr>
          <p:cNvGrpSpPr/>
          <p:nvPr/>
        </p:nvGrpSpPr>
        <p:grpSpPr>
          <a:xfrm>
            <a:off x="478859" y="7186377"/>
            <a:ext cx="154800" cy="381600"/>
            <a:chOff x="4076175" y="2267050"/>
            <a:chExt cx="173450" cy="504375"/>
          </a:xfrm>
          <a:solidFill>
            <a:srgbClr val="78ABD4"/>
          </a:solidFill>
        </p:grpSpPr>
        <p:sp>
          <p:nvSpPr>
            <p:cNvPr id="75" name="Shape 432">
              <a:extLst>
                <a:ext uri="{FF2B5EF4-FFF2-40B4-BE49-F238E27FC236}">
                  <a16:creationId xmlns="" xmlns:a16="http://schemas.microsoft.com/office/drawing/2014/main" id="{916769EF-B6EB-4CF2-AF23-8D22FC013738}"/>
                </a:ext>
              </a:extLst>
            </p:cNvPr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0" t="0" r="0" b="0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Shape 433">
              <a:extLst>
                <a:ext uri="{FF2B5EF4-FFF2-40B4-BE49-F238E27FC236}">
                  <a16:creationId xmlns="" xmlns:a16="http://schemas.microsoft.com/office/drawing/2014/main" id="{8ABF2217-E161-4FFE-97B7-2D33C245AA78}"/>
                </a:ext>
              </a:extLst>
            </p:cNvPr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0" t="0" r="0" b="0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8" name="Shape 431">
            <a:extLst>
              <a:ext uri="{FF2B5EF4-FFF2-40B4-BE49-F238E27FC236}">
                <a16:creationId xmlns="" xmlns:a16="http://schemas.microsoft.com/office/drawing/2014/main" id="{A569D6F0-E2FD-47B3-83E1-BD7F4C21D236}"/>
              </a:ext>
            </a:extLst>
          </p:cNvPr>
          <p:cNvGrpSpPr/>
          <p:nvPr/>
        </p:nvGrpSpPr>
        <p:grpSpPr>
          <a:xfrm>
            <a:off x="938795" y="7186377"/>
            <a:ext cx="154800" cy="381600"/>
            <a:chOff x="4076175" y="2267050"/>
            <a:chExt cx="173450" cy="504375"/>
          </a:xfrm>
          <a:solidFill>
            <a:srgbClr val="78ABD4"/>
          </a:solidFill>
        </p:grpSpPr>
        <p:sp>
          <p:nvSpPr>
            <p:cNvPr id="79" name="Shape 432">
              <a:extLst>
                <a:ext uri="{FF2B5EF4-FFF2-40B4-BE49-F238E27FC236}">
                  <a16:creationId xmlns="" xmlns:a16="http://schemas.microsoft.com/office/drawing/2014/main" id="{ABCF5E06-15A2-4B7C-9577-D65126F6AE82}"/>
                </a:ext>
              </a:extLst>
            </p:cNvPr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0" t="0" r="0" b="0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Shape 433">
              <a:extLst>
                <a:ext uri="{FF2B5EF4-FFF2-40B4-BE49-F238E27FC236}">
                  <a16:creationId xmlns="" xmlns:a16="http://schemas.microsoft.com/office/drawing/2014/main" id="{7C05A486-A904-4814-AF84-C281CD5631B7}"/>
                </a:ext>
              </a:extLst>
            </p:cNvPr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0" t="0" r="0" b="0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1" name="Shape 431">
            <a:extLst>
              <a:ext uri="{FF2B5EF4-FFF2-40B4-BE49-F238E27FC236}">
                <a16:creationId xmlns="" xmlns:a16="http://schemas.microsoft.com/office/drawing/2014/main" id="{F14A61FC-38E0-4617-9C24-1DE236F83A94}"/>
              </a:ext>
            </a:extLst>
          </p:cNvPr>
          <p:cNvGrpSpPr/>
          <p:nvPr/>
        </p:nvGrpSpPr>
        <p:grpSpPr>
          <a:xfrm>
            <a:off x="1398731" y="7186377"/>
            <a:ext cx="154800" cy="381600"/>
            <a:chOff x="4076175" y="2267050"/>
            <a:chExt cx="173450" cy="504375"/>
          </a:xfrm>
          <a:solidFill>
            <a:srgbClr val="78ABD4"/>
          </a:solidFill>
        </p:grpSpPr>
        <p:sp>
          <p:nvSpPr>
            <p:cNvPr id="82" name="Shape 432">
              <a:extLst>
                <a:ext uri="{FF2B5EF4-FFF2-40B4-BE49-F238E27FC236}">
                  <a16:creationId xmlns="" xmlns:a16="http://schemas.microsoft.com/office/drawing/2014/main" id="{6F8BA923-8826-471C-8919-0FB67A8EFC16}"/>
                </a:ext>
              </a:extLst>
            </p:cNvPr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0" t="0" r="0" b="0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Shape 433">
              <a:extLst>
                <a:ext uri="{FF2B5EF4-FFF2-40B4-BE49-F238E27FC236}">
                  <a16:creationId xmlns="" xmlns:a16="http://schemas.microsoft.com/office/drawing/2014/main" id="{3EFA6608-1B82-4643-A003-88A24AC343F6}"/>
                </a:ext>
              </a:extLst>
            </p:cNvPr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0" t="0" r="0" b="0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7410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AB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 39">
            <a:extLst>
              <a:ext uri="{FF2B5EF4-FFF2-40B4-BE49-F238E27FC236}">
                <a16:creationId xmlns="" xmlns:a16="http://schemas.microsoft.com/office/drawing/2014/main" id="{CAF1AE95-14A5-4873-A6B9-CFBCEBE0D4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35" y="354579"/>
            <a:ext cx="394013" cy="1080000"/>
          </a:xfrm>
          <a:prstGeom prst="rect">
            <a:avLst/>
          </a:prstGeom>
        </p:spPr>
      </p:pic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4BB314A3-80CA-4973-942D-3AD20E41AD9D}"/>
              </a:ext>
            </a:extLst>
          </p:cNvPr>
          <p:cNvSpPr/>
          <p:nvPr/>
        </p:nvSpPr>
        <p:spPr>
          <a:xfrm>
            <a:off x="207654" y="3227278"/>
            <a:ext cx="6480000" cy="1421073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pic>
        <p:nvPicPr>
          <p:cNvPr id="1042" name="Picture 4" descr="https://static.thenounproject.com/png/1978054-200.png">
            <a:extLst>
              <a:ext uri="{FF2B5EF4-FFF2-40B4-BE49-F238E27FC236}">
                <a16:creationId xmlns="" xmlns:a16="http://schemas.microsoft.com/office/drawing/2014/main" id="{AD774591-2CF2-4A6C-91B1-147A3DC81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91" y="3377987"/>
            <a:ext cx="1180141" cy="11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E2066C86-F587-4465-ACE7-C3098287D4E5}"/>
              </a:ext>
            </a:extLst>
          </p:cNvPr>
          <p:cNvSpPr/>
          <p:nvPr/>
        </p:nvSpPr>
        <p:spPr>
          <a:xfrm>
            <a:off x="207654" y="1733740"/>
            <a:ext cx="6480000" cy="141573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="" xmlns:a16="http://schemas.microsoft.com/office/drawing/2014/main" id="{083FAA2E-43AA-4B7F-A7F5-5E79CC52DF38}"/>
              </a:ext>
            </a:extLst>
          </p:cNvPr>
          <p:cNvSpPr txBox="1"/>
          <p:nvPr/>
        </p:nvSpPr>
        <p:spPr>
          <a:xfrm>
            <a:off x="298642" y="2026033"/>
            <a:ext cx="1035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rgbClr val="78ABD4"/>
                </a:solidFill>
                <a:latin typeface="Impact" panose="020B0806030902050204" pitchFamily="34" charset="0"/>
              </a:rPr>
              <a:t>24 ans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="" xmlns:a16="http://schemas.microsoft.com/office/drawing/2014/main" id="{5C793D65-DE48-4074-9469-EBFBA8E66C1E}"/>
              </a:ext>
            </a:extLst>
          </p:cNvPr>
          <p:cNvSpPr txBox="1"/>
          <p:nvPr/>
        </p:nvSpPr>
        <p:spPr>
          <a:xfrm>
            <a:off x="298642" y="2355041"/>
            <a:ext cx="1035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rgbClr val="34487B"/>
                </a:solidFill>
                <a:latin typeface="Impact" panose="020B0806030902050204" pitchFamily="34" charset="0"/>
              </a:defRPr>
            </a:lvl1pPr>
          </a:lstStyle>
          <a:p>
            <a:r>
              <a:rPr lang="fr-FR" dirty="0">
                <a:solidFill>
                  <a:srgbClr val="EC7949"/>
                </a:solidFill>
              </a:rPr>
              <a:t>15 ans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9F0B419-CA67-4FD4-AE55-43D5EBC2A8AD}"/>
              </a:ext>
            </a:extLst>
          </p:cNvPr>
          <p:cNvSpPr/>
          <p:nvPr/>
        </p:nvSpPr>
        <p:spPr>
          <a:xfrm>
            <a:off x="152518" y="1733127"/>
            <a:ext cx="13276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000" dirty="0">
                <a:solidFill>
                  <a:srgbClr val="39467B"/>
                </a:solidFill>
              </a:rPr>
              <a:t>Ancienneté moyenne </a:t>
            </a:r>
          </a:p>
          <a:p>
            <a:pPr algn="ctr"/>
            <a:r>
              <a:rPr lang="fr-FR" sz="1000" dirty="0">
                <a:solidFill>
                  <a:srgbClr val="39467B"/>
                </a:solidFill>
              </a:rPr>
              <a:t>des </a:t>
            </a:r>
            <a:r>
              <a:rPr lang="fr-FR" sz="1000" b="1" dirty="0">
                <a:solidFill>
                  <a:srgbClr val="78ABD4"/>
                </a:solidFill>
              </a:rPr>
              <a:t>enseignes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AEBD7B41-296D-484F-A07F-7537BD55E882}"/>
              </a:ext>
            </a:extLst>
          </p:cNvPr>
          <p:cNvSpPr/>
          <p:nvPr/>
        </p:nvSpPr>
        <p:spPr>
          <a:xfrm>
            <a:off x="152518" y="2654441"/>
            <a:ext cx="132760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000" dirty="0">
                <a:solidFill>
                  <a:srgbClr val="39467B"/>
                </a:solidFill>
              </a:rPr>
              <a:t>Ancienneté moyenne </a:t>
            </a:r>
          </a:p>
          <a:p>
            <a:pPr algn="ctr"/>
            <a:r>
              <a:rPr lang="fr-FR" sz="1000" dirty="0">
                <a:solidFill>
                  <a:srgbClr val="39467B"/>
                </a:solidFill>
              </a:rPr>
              <a:t>du</a:t>
            </a:r>
            <a:r>
              <a:rPr lang="fr-FR" sz="1000" dirty="0">
                <a:solidFill>
                  <a:srgbClr val="EC7949"/>
                </a:solidFill>
              </a:rPr>
              <a:t> </a:t>
            </a:r>
            <a:r>
              <a:rPr lang="fr-FR" sz="1000" b="1" dirty="0">
                <a:solidFill>
                  <a:srgbClr val="EC7949"/>
                </a:solidFill>
              </a:rPr>
              <a:t>réseau </a:t>
            </a:r>
            <a:br>
              <a:rPr lang="fr-FR" sz="1000" b="1" dirty="0">
                <a:solidFill>
                  <a:srgbClr val="EC7949"/>
                </a:solidFill>
              </a:rPr>
            </a:br>
            <a:r>
              <a:rPr lang="fr-FR" sz="1000" b="1" dirty="0">
                <a:solidFill>
                  <a:srgbClr val="EC7949"/>
                </a:solidFill>
              </a:rPr>
              <a:t>de franchise</a:t>
            </a:r>
          </a:p>
        </p:txBody>
      </p:sp>
      <p:cxnSp>
        <p:nvCxnSpPr>
          <p:cNvPr id="45" name="Connecteur droit 44">
            <a:extLst>
              <a:ext uri="{FF2B5EF4-FFF2-40B4-BE49-F238E27FC236}">
                <a16:creationId xmlns="" xmlns:a16="http://schemas.microsoft.com/office/drawing/2014/main" id="{157EFCD1-7397-4808-8798-5F71A77F1BCC}"/>
              </a:ext>
            </a:extLst>
          </p:cNvPr>
          <p:cNvCxnSpPr>
            <a:cxnSpLocks/>
          </p:cNvCxnSpPr>
          <p:nvPr/>
        </p:nvCxnSpPr>
        <p:spPr>
          <a:xfrm flipH="1">
            <a:off x="1415096" y="1733740"/>
            <a:ext cx="0" cy="1440000"/>
          </a:xfrm>
          <a:prstGeom prst="line">
            <a:avLst/>
          </a:prstGeom>
          <a:ln>
            <a:solidFill>
              <a:srgbClr val="78AB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="" xmlns:a16="http://schemas.microsoft.com/office/drawing/2014/main" id="{9E6993A1-7216-43DD-B3D0-17670D610902}"/>
              </a:ext>
            </a:extLst>
          </p:cNvPr>
          <p:cNvSpPr/>
          <p:nvPr/>
        </p:nvSpPr>
        <p:spPr>
          <a:xfrm>
            <a:off x="207654" y="4726154"/>
            <a:ext cx="6480000" cy="1453517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="" xmlns:a16="http://schemas.microsoft.com/office/drawing/2014/main" id="{1144F3D9-6729-4C8E-AC44-55BDA7D7BBD3}"/>
              </a:ext>
            </a:extLst>
          </p:cNvPr>
          <p:cNvSpPr txBox="1"/>
          <p:nvPr/>
        </p:nvSpPr>
        <p:spPr>
          <a:xfrm>
            <a:off x="1553323" y="2277088"/>
            <a:ext cx="496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9467B"/>
                </a:solidFill>
              </a:rPr>
              <a:t>Âgées en moyenne de 24 ans, les enseignes attendent plusieurs années avant de se développer en franchise. C’est en moyenne 9 ans plus tard qu’est lancé le développement en franchise. L’ancienneté moyenne des réseaux  est de 15 ans.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="" xmlns:a16="http://schemas.microsoft.com/office/drawing/2014/main" id="{631ED958-A29F-4136-AC71-14834EBAFE4C}"/>
              </a:ext>
            </a:extLst>
          </p:cNvPr>
          <p:cNvSpPr txBox="1"/>
          <p:nvPr/>
        </p:nvSpPr>
        <p:spPr>
          <a:xfrm>
            <a:off x="1523863" y="1733740"/>
            <a:ext cx="5039949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b="1" dirty="0">
                <a:solidFill>
                  <a:srgbClr val="34487B"/>
                </a:solidFill>
                <a:cs typeface="Calibri" panose="020F0502020204030204" pitchFamily="34" charset="0"/>
              </a:rPr>
              <a:t>Des enseignes qui </a:t>
            </a:r>
            <a:r>
              <a:rPr lang="fr-FR" sz="1600" b="1" dirty="0">
                <a:solidFill>
                  <a:srgbClr val="78ABD4"/>
                </a:solidFill>
              </a:rPr>
              <a:t>maturent leur projet plusieurs années </a:t>
            </a:r>
            <a:r>
              <a:rPr lang="fr-FR" sz="1600" b="1" dirty="0">
                <a:solidFill>
                  <a:srgbClr val="34487B"/>
                </a:solidFill>
                <a:cs typeface="Calibri" panose="020F0502020204030204" pitchFamily="34" charset="0"/>
              </a:rPr>
              <a:t>avant de développer leur réseau</a:t>
            </a:r>
            <a:endParaRPr lang="fr-FR" sz="1600" b="1" dirty="0">
              <a:solidFill>
                <a:srgbClr val="78ABD4"/>
              </a:solidFill>
              <a:cs typeface="Calibri" panose="020F0502020204030204" pitchFamily="34" charset="0"/>
            </a:endParaRPr>
          </a:p>
        </p:txBody>
      </p:sp>
      <p:sp>
        <p:nvSpPr>
          <p:cNvPr id="79" name="ZoneTexte 78">
            <a:extLst>
              <a:ext uri="{FF2B5EF4-FFF2-40B4-BE49-F238E27FC236}">
                <a16:creationId xmlns="" xmlns:a16="http://schemas.microsoft.com/office/drawing/2014/main" id="{10E7E387-DDAF-4172-8A14-75A28A8306FD}"/>
              </a:ext>
            </a:extLst>
          </p:cNvPr>
          <p:cNvSpPr txBox="1"/>
          <p:nvPr/>
        </p:nvSpPr>
        <p:spPr>
          <a:xfrm>
            <a:off x="253468" y="5454265"/>
            <a:ext cx="1111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34487B"/>
                </a:solidFill>
              </a:rPr>
              <a:t>des franchiseurs développent </a:t>
            </a:r>
            <a:r>
              <a:rPr lang="fr-FR" sz="1000" b="1" dirty="0">
                <a:solidFill>
                  <a:srgbClr val="EC7949"/>
                </a:solidFill>
              </a:rPr>
              <a:t>plus d’une enseigne en franchise</a:t>
            </a:r>
          </a:p>
        </p:txBody>
      </p:sp>
      <p:sp>
        <p:nvSpPr>
          <p:cNvPr id="80" name="ZoneTexte 79">
            <a:extLst>
              <a:ext uri="{FF2B5EF4-FFF2-40B4-BE49-F238E27FC236}">
                <a16:creationId xmlns="" xmlns:a16="http://schemas.microsoft.com/office/drawing/2014/main" id="{C8EB250F-E151-4A9E-9F9A-49670BCBDDD1}"/>
              </a:ext>
            </a:extLst>
          </p:cNvPr>
          <p:cNvSpPr txBox="1"/>
          <p:nvPr/>
        </p:nvSpPr>
        <p:spPr>
          <a:xfrm>
            <a:off x="261799" y="4816500"/>
            <a:ext cx="1118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EC7949"/>
                </a:solidFill>
                <a:latin typeface="Impact" panose="020B0806030902050204" pitchFamily="34" charset="0"/>
              </a:rPr>
              <a:t>27%</a:t>
            </a:r>
          </a:p>
        </p:txBody>
      </p:sp>
      <p:sp>
        <p:nvSpPr>
          <p:cNvPr id="1043" name="ZoneTexte 1042">
            <a:extLst>
              <a:ext uri="{FF2B5EF4-FFF2-40B4-BE49-F238E27FC236}">
                <a16:creationId xmlns="" xmlns:a16="http://schemas.microsoft.com/office/drawing/2014/main" id="{C8CCBF4F-ADF6-4C22-8115-9BEB7E418301}"/>
              </a:ext>
            </a:extLst>
          </p:cNvPr>
          <p:cNvSpPr txBox="1"/>
          <p:nvPr/>
        </p:nvSpPr>
        <p:spPr>
          <a:xfrm>
            <a:off x="302019" y="3718319"/>
            <a:ext cx="998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8ABD4"/>
                </a:solidFill>
                <a:latin typeface="Impact" panose="020B0806030902050204" pitchFamily="34" charset="0"/>
              </a:rPr>
              <a:t>89%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="" xmlns:a16="http://schemas.microsoft.com/office/drawing/2014/main" id="{1C34D821-F899-4AA8-94C0-CC85E19C3FA5}"/>
              </a:ext>
            </a:extLst>
          </p:cNvPr>
          <p:cNvSpPr txBox="1"/>
          <p:nvPr/>
        </p:nvSpPr>
        <p:spPr>
          <a:xfrm>
            <a:off x="1553323" y="3576649"/>
            <a:ext cx="496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Près de 9 réseaux de franchise sur 10 sont originaires de l’hexagone. L’étude montre que 65% des enseignes sont détenues directement par leurs dirigeants et pour 16% par un groupe français. Les groupes étrangers (6%), les fonds d’investissement (5%) et les financiers (4%) restent peu représentés.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="" xmlns:a16="http://schemas.microsoft.com/office/drawing/2014/main" id="{7AC8DF76-AE85-45D0-A2BD-184735719A47}"/>
              </a:ext>
            </a:extLst>
          </p:cNvPr>
          <p:cNvSpPr txBox="1"/>
          <p:nvPr/>
        </p:nvSpPr>
        <p:spPr>
          <a:xfrm>
            <a:off x="1766244" y="3232730"/>
            <a:ext cx="45551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</a:rPr>
              <a:t>Des enseignes très majoritairement </a:t>
            </a:r>
            <a:r>
              <a:rPr lang="fr-FR" sz="1600" b="1" dirty="0">
                <a:solidFill>
                  <a:srgbClr val="78ABD4"/>
                </a:solidFill>
              </a:rPr>
              <a:t>françaises</a:t>
            </a:r>
            <a:endParaRPr lang="fr-FR" sz="1600" b="1" dirty="0">
              <a:solidFill>
                <a:srgbClr val="34487B"/>
              </a:solidFill>
            </a:endParaRPr>
          </a:p>
        </p:txBody>
      </p:sp>
      <p:sp>
        <p:nvSpPr>
          <p:cNvPr id="75" name="ZoneTexte 74">
            <a:extLst>
              <a:ext uri="{FF2B5EF4-FFF2-40B4-BE49-F238E27FC236}">
                <a16:creationId xmlns="" xmlns:a16="http://schemas.microsoft.com/office/drawing/2014/main" id="{E4A04321-92E0-4C55-82A1-2403DCF311A2}"/>
              </a:ext>
            </a:extLst>
          </p:cNvPr>
          <p:cNvSpPr txBox="1"/>
          <p:nvPr/>
        </p:nvSpPr>
        <p:spPr>
          <a:xfrm>
            <a:off x="1569422" y="4732038"/>
            <a:ext cx="49488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34487B"/>
                </a:solidFill>
              </a:rPr>
              <a:t>Une tendance au </a:t>
            </a:r>
            <a:r>
              <a:rPr lang="fr-FR" sz="1600" b="1" dirty="0">
                <a:solidFill>
                  <a:srgbClr val="78ABD4"/>
                </a:solidFill>
              </a:rPr>
              <a:t>développement de plusieurs enseignes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="" xmlns:a16="http://schemas.microsoft.com/office/drawing/2014/main" id="{FD94B93A-F507-42BA-9640-05E1574FB940}"/>
              </a:ext>
            </a:extLst>
          </p:cNvPr>
          <p:cNvSpPr txBox="1"/>
          <p:nvPr/>
        </p:nvSpPr>
        <p:spPr>
          <a:xfrm>
            <a:off x="1553323" y="5054436"/>
            <a:ext cx="2055845" cy="1015663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34487B"/>
                </a:solidFill>
              </a:rPr>
              <a:t>Un résultat supérieur chez les franchiseurs existants depuis plus de 15 ans qui pour 38% développent plusieurs enseignes en franchise.</a:t>
            </a:r>
          </a:p>
        </p:txBody>
      </p:sp>
      <p:graphicFrame>
        <p:nvGraphicFramePr>
          <p:cNvPr id="1055" name="Graphique 1054">
            <a:extLst>
              <a:ext uri="{FF2B5EF4-FFF2-40B4-BE49-F238E27FC236}">
                <a16:creationId xmlns="" xmlns:a16="http://schemas.microsoft.com/office/drawing/2014/main" id="{CC2A0F67-1CA3-4D54-8DA0-87D4549E1E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4498630"/>
              </p:ext>
            </p:extLst>
          </p:nvPr>
        </p:nvGraphicFramePr>
        <p:xfrm>
          <a:off x="3501192" y="5200384"/>
          <a:ext cx="3087016" cy="892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2" name="ZoneTexte 31">
            <a:extLst>
              <a:ext uri="{FF2B5EF4-FFF2-40B4-BE49-F238E27FC236}">
                <a16:creationId xmlns="" xmlns:a16="http://schemas.microsoft.com/office/drawing/2014/main" id="{709FBECA-6C44-48C0-AF2A-96EBE69371A9}"/>
              </a:ext>
            </a:extLst>
          </p:cNvPr>
          <p:cNvSpPr txBox="1"/>
          <p:nvPr/>
        </p:nvSpPr>
        <p:spPr>
          <a:xfrm>
            <a:off x="3609168" y="5011762"/>
            <a:ext cx="3036321" cy="247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i="1" dirty="0">
                <a:solidFill>
                  <a:schemeClr val="accent5"/>
                </a:solidFill>
              </a:rPr>
              <a:t>Développement de plus d’une enseigne en franchise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CDD6471-BB8F-4EE9-BF62-BE0A43835977}"/>
              </a:ext>
            </a:extLst>
          </p:cNvPr>
          <p:cNvSpPr/>
          <p:nvPr/>
        </p:nvSpPr>
        <p:spPr>
          <a:xfrm>
            <a:off x="552666" y="6768651"/>
            <a:ext cx="3199787" cy="1032946"/>
          </a:xfrm>
          <a:prstGeom prst="rect">
            <a:avLst/>
          </a:prstGeom>
          <a:noFill/>
          <a:ln>
            <a:solidFill>
              <a:srgbClr val="78A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7BE5BE7E-A7A3-4763-B447-3B6C1C371C1B}"/>
              </a:ext>
            </a:extLst>
          </p:cNvPr>
          <p:cNvSpPr/>
          <p:nvPr/>
        </p:nvSpPr>
        <p:spPr>
          <a:xfrm>
            <a:off x="207654" y="6257475"/>
            <a:ext cx="6480000" cy="2373626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dirty="0"/>
          </a:p>
        </p:txBody>
      </p:sp>
      <p:sp>
        <p:nvSpPr>
          <p:cNvPr id="66" name="ZoneTexte 65">
            <a:extLst>
              <a:ext uri="{FF2B5EF4-FFF2-40B4-BE49-F238E27FC236}">
                <a16:creationId xmlns="" xmlns:a16="http://schemas.microsoft.com/office/drawing/2014/main" id="{026EEF44-1E58-4395-AFCF-F63E3B5C8BA1}"/>
              </a:ext>
            </a:extLst>
          </p:cNvPr>
          <p:cNvSpPr txBox="1"/>
          <p:nvPr/>
        </p:nvSpPr>
        <p:spPr>
          <a:xfrm>
            <a:off x="1418675" y="6257475"/>
            <a:ext cx="5250325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b="1" dirty="0">
                <a:solidFill>
                  <a:srgbClr val="78ABD4"/>
                </a:solidFill>
              </a:rPr>
              <a:t>Des réseaux </a:t>
            </a:r>
            <a:r>
              <a:rPr lang="fr-FR" sz="1600" b="1" dirty="0">
                <a:solidFill>
                  <a:srgbClr val="34487B"/>
                </a:solidFill>
              </a:rPr>
              <a:t>constitués majoritairement </a:t>
            </a:r>
          </a:p>
          <a:p>
            <a:pPr algn="ctr">
              <a:lnSpc>
                <a:spcPct val="90000"/>
              </a:lnSpc>
            </a:pPr>
            <a:r>
              <a:rPr lang="fr-FR" sz="1600" b="1" dirty="0">
                <a:solidFill>
                  <a:srgbClr val="34487B"/>
                </a:solidFill>
              </a:rPr>
              <a:t>de points de vente en franchise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="" xmlns:a16="http://schemas.microsoft.com/office/drawing/2014/main" id="{03F43314-A87B-4D3C-B74E-006950CBEE9F}"/>
              </a:ext>
            </a:extLst>
          </p:cNvPr>
          <p:cNvSpPr txBox="1"/>
          <p:nvPr/>
        </p:nvSpPr>
        <p:spPr>
          <a:xfrm>
            <a:off x="1553323" y="6921733"/>
            <a:ext cx="496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75% des réseaux de franchise comptent à la fois des implantations en franchise et d’autres types de points de vente (succursale, commission- affiliation, licence de marque …), un chiffre en progression de 11 points depuis un an. Cette diversité de développement est plus présente dans le secteur du commerce (84%) que dans le secteur des services (77%).</a:t>
            </a:r>
          </a:p>
          <a:p>
            <a:pPr algn="just"/>
            <a:endParaRPr lang="fr-FR" sz="1200" dirty="0">
              <a:solidFill>
                <a:srgbClr val="34487B"/>
              </a:solidFill>
            </a:endParaRP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Les réseaux comptent en moyenne 60 points de vente en franchise .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="" xmlns:a16="http://schemas.microsoft.com/office/drawing/2014/main" id="{898F60CF-3635-4D03-938D-ABAA8706B855}"/>
              </a:ext>
            </a:extLst>
          </p:cNvPr>
          <p:cNvSpPr txBox="1"/>
          <p:nvPr/>
        </p:nvSpPr>
        <p:spPr>
          <a:xfrm>
            <a:off x="249225" y="7804013"/>
            <a:ext cx="1111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34487B"/>
                </a:solidFill>
              </a:rPr>
              <a:t>des réseaux sont  </a:t>
            </a:r>
            <a:r>
              <a:rPr lang="fr-FR" sz="1000" b="1" dirty="0">
                <a:solidFill>
                  <a:schemeClr val="accent2"/>
                </a:solidFill>
              </a:rPr>
              <a:t>constitués de moins de 50 </a:t>
            </a:r>
            <a:br>
              <a:rPr lang="fr-FR" sz="1000" b="1" dirty="0">
                <a:solidFill>
                  <a:schemeClr val="accent2"/>
                </a:solidFill>
              </a:rPr>
            </a:br>
            <a:r>
              <a:rPr lang="fr-FR" sz="1000" b="1" dirty="0">
                <a:solidFill>
                  <a:schemeClr val="accent2"/>
                </a:solidFill>
              </a:rPr>
              <a:t>points de vente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="" xmlns:a16="http://schemas.microsoft.com/office/drawing/2014/main" id="{2066311D-8CD7-4FAD-AE2E-B172C8D4955D}"/>
              </a:ext>
            </a:extLst>
          </p:cNvPr>
          <p:cNvSpPr txBox="1"/>
          <p:nvPr/>
        </p:nvSpPr>
        <p:spPr>
          <a:xfrm>
            <a:off x="253856" y="7174807"/>
            <a:ext cx="1118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EC7949"/>
                </a:solidFill>
                <a:latin typeface="Impact" panose="020B0806030902050204" pitchFamily="34" charset="0"/>
              </a:rPr>
              <a:t>56%</a:t>
            </a:r>
          </a:p>
        </p:txBody>
      </p:sp>
      <p:cxnSp>
        <p:nvCxnSpPr>
          <p:cNvPr id="41" name="Connecteur droit 40">
            <a:extLst>
              <a:ext uri="{FF2B5EF4-FFF2-40B4-BE49-F238E27FC236}">
                <a16:creationId xmlns="" xmlns:a16="http://schemas.microsoft.com/office/drawing/2014/main" id="{A72B285A-28F2-49F1-9474-DD4250C6719B}"/>
              </a:ext>
            </a:extLst>
          </p:cNvPr>
          <p:cNvCxnSpPr>
            <a:cxnSpLocks/>
          </p:cNvCxnSpPr>
          <p:nvPr/>
        </p:nvCxnSpPr>
        <p:spPr>
          <a:xfrm flipH="1">
            <a:off x="1415096" y="3149475"/>
            <a:ext cx="0" cy="1504328"/>
          </a:xfrm>
          <a:prstGeom prst="line">
            <a:avLst/>
          </a:prstGeom>
          <a:ln>
            <a:solidFill>
              <a:srgbClr val="78AB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="" xmlns:a16="http://schemas.microsoft.com/office/drawing/2014/main" id="{62ED66CC-8501-4ADC-BB83-F31B02DC14F8}"/>
              </a:ext>
            </a:extLst>
          </p:cNvPr>
          <p:cNvCxnSpPr>
            <a:cxnSpLocks/>
          </p:cNvCxnSpPr>
          <p:nvPr/>
        </p:nvCxnSpPr>
        <p:spPr>
          <a:xfrm flipH="1">
            <a:off x="1415096" y="4726154"/>
            <a:ext cx="0" cy="1476000"/>
          </a:xfrm>
          <a:prstGeom prst="line">
            <a:avLst/>
          </a:prstGeom>
          <a:ln>
            <a:solidFill>
              <a:srgbClr val="78AB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="" xmlns:a16="http://schemas.microsoft.com/office/drawing/2014/main" id="{63325AC6-A11E-479B-876A-C8F81D7A285A}"/>
              </a:ext>
            </a:extLst>
          </p:cNvPr>
          <p:cNvCxnSpPr>
            <a:cxnSpLocks/>
          </p:cNvCxnSpPr>
          <p:nvPr/>
        </p:nvCxnSpPr>
        <p:spPr>
          <a:xfrm flipH="1">
            <a:off x="1415096" y="6257475"/>
            <a:ext cx="0" cy="2376000"/>
          </a:xfrm>
          <a:prstGeom prst="line">
            <a:avLst/>
          </a:prstGeom>
          <a:ln>
            <a:solidFill>
              <a:srgbClr val="78AB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que 14" descr="Tendance à la hausse">
            <a:extLst>
              <a:ext uri="{FF2B5EF4-FFF2-40B4-BE49-F238E27FC236}">
                <a16:creationId xmlns="" xmlns:a16="http://schemas.microsoft.com/office/drawing/2014/main" id="{FD89017F-4604-4973-82D4-2FA6B51E9B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5269" y="6321717"/>
            <a:ext cx="936000" cy="936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D9E62FFF-2126-4EBD-BF48-CA7812E8B473}"/>
              </a:ext>
            </a:extLst>
          </p:cNvPr>
          <p:cNvSpPr/>
          <p:nvPr/>
        </p:nvSpPr>
        <p:spPr>
          <a:xfrm>
            <a:off x="0" y="8784000"/>
            <a:ext cx="6858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>
            <a:extLst>
              <a:ext uri="{FF2B5EF4-FFF2-40B4-BE49-F238E27FC236}">
                <a16:creationId xmlns="" xmlns:a16="http://schemas.microsoft.com/office/drawing/2014/main" id="{D126FDE8-CA5C-4530-9936-8FF3B27B4941}"/>
              </a:ext>
            </a:extLst>
          </p:cNvPr>
          <p:cNvSpPr txBox="1"/>
          <p:nvPr/>
        </p:nvSpPr>
        <p:spPr>
          <a:xfrm>
            <a:off x="0" y="570171"/>
            <a:ext cx="6521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600" dirty="0">
                <a:solidFill>
                  <a:schemeClr val="bg1"/>
                </a:solidFill>
              </a:rPr>
              <a:t>PROFIL DES FRANCHISEURS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69AD09A9-3C71-4396-B232-E5706B0AB3FE}"/>
              </a:ext>
            </a:extLst>
          </p:cNvPr>
          <p:cNvSpPr/>
          <p:nvPr/>
        </p:nvSpPr>
        <p:spPr>
          <a:xfrm>
            <a:off x="3728389" y="5057882"/>
            <a:ext cx="2765799" cy="1039977"/>
          </a:xfrm>
          <a:prstGeom prst="rect">
            <a:avLst/>
          </a:prstGeom>
          <a:noFill/>
          <a:ln w="12700">
            <a:solidFill>
              <a:srgbClr val="78A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2" name="Image 71">
            <a:extLst>
              <a:ext uri="{FF2B5EF4-FFF2-40B4-BE49-F238E27FC236}">
                <a16:creationId xmlns="" xmlns:a16="http://schemas.microsoft.com/office/drawing/2014/main" id="{BB1FCF2B-1734-4A9F-AB00-3D780703D7E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918" y="8820667"/>
            <a:ext cx="721220" cy="288000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="" xmlns:a16="http://schemas.microsoft.com/office/drawing/2014/main" id="{5E0B5005-DAD3-4ABA-97C3-D06839A070BF}"/>
              </a:ext>
            </a:extLst>
          </p:cNvPr>
          <p:cNvSpPr txBox="1"/>
          <p:nvPr/>
        </p:nvSpPr>
        <p:spPr>
          <a:xfrm>
            <a:off x="1515712" y="8840890"/>
            <a:ext cx="4709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15</a:t>
            </a:r>
            <a:r>
              <a:rPr lang="fr-FR" sz="1000" baseline="30000" dirty="0"/>
              <a:t>e</a:t>
            </a:r>
            <a:r>
              <a:rPr lang="fr-FR" sz="1000" dirty="0"/>
              <a:t> enquête annuelle de la franchise #1</a:t>
            </a:r>
          </a:p>
        </p:txBody>
      </p:sp>
      <p:pic>
        <p:nvPicPr>
          <p:cNvPr id="81" name="Image 80" descr="logo fff.png">
            <a:extLst>
              <a:ext uri="{FF2B5EF4-FFF2-40B4-BE49-F238E27FC236}">
                <a16:creationId xmlns="" xmlns:a16="http://schemas.microsoft.com/office/drawing/2014/main" id="{1727ED95-B72F-43DD-8B19-32FCDE2C7C31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71" t="-2072" r="22495" b="46067"/>
          <a:stretch/>
        </p:blipFill>
        <p:spPr>
          <a:xfrm>
            <a:off x="1104735" y="8820667"/>
            <a:ext cx="459369" cy="288000"/>
          </a:xfrm>
          <a:prstGeom prst="rect">
            <a:avLst/>
          </a:prstGeom>
        </p:spPr>
      </p:pic>
      <p:pic>
        <p:nvPicPr>
          <p:cNvPr id="82" name="Image 81">
            <a:extLst>
              <a:ext uri="{FF2B5EF4-FFF2-40B4-BE49-F238E27FC236}">
                <a16:creationId xmlns="" xmlns:a16="http://schemas.microsoft.com/office/drawing/2014/main" id="{7FFA3261-945D-4954-BAD3-E6D5D303784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7" y="8820667"/>
            <a:ext cx="99653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92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AB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6D9E5162-2E9B-4F54-A8E1-562B818F4A46}"/>
              </a:ext>
            </a:extLst>
          </p:cNvPr>
          <p:cNvSpPr/>
          <p:nvPr/>
        </p:nvSpPr>
        <p:spPr>
          <a:xfrm>
            <a:off x="207653" y="3884211"/>
            <a:ext cx="6480000" cy="1668811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DCDEEE78-6E06-4593-A81A-C94212F3DCE4}"/>
              </a:ext>
            </a:extLst>
          </p:cNvPr>
          <p:cNvSpPr/>
          <p:nvPr/>
        </p:nvSpPr>
        <p:spPr>
          <a:xfrm>
            <a:off x="207654" y="6997037"/>
            <a:ext cx="6480000" cy="1634064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dirty="0"/>
          </a:p>
        </p:txBody>
      </p:sp>
      <p:sp>
        <p:nvSpPr>
          <p:cNvPr id="73" name="ZoneTexte 72">
            <a:extLst>
              <a:ext uri="{FF2B5EF4-FFF2-40B4-BE49-F238E27FC236}">
                <a16:creationId xmlns="" xmlns:a16="http://schemas.microsoft.com/office/drawing/2014/main" id="{AD2A4FC0-23F0-4B8B-BA41-D4466E41BAB3}"/>
              </a:ext>
            </a:extLst>
          </p:cNvPr>
          <p:cNvSpPr txBox="1"/>
          <p:nvPr/>
        </p:nvSpPr>
        <p:spPr>
          <a:xfrm>
            <a:off x="234987" y="7207842"/>
            <a:ext cx="19460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chemeClr val="accent2"/>
                </a:solidFill>
                <a:latin typeface="Impact" panose="020B0806030902050204" pitchFamily="34" charset="0"/>
              </a:rPr>
              <a:t>83%</a:t>
            </a:r>
          </a:p>
          <a:p>
            <a:pPr algn="ctr"/>
            <a:endParaRPr lang="fr-FR" sz="1000" dirty="0">
              <a:solidFill>
                <a:srgbClr val="34487B"/>
              </a:solidFill>
            </a:endParaRPr>
          </a:p>
          <a:p>
            <a:pPr algn="ctr"/>
            <a:r>
              <a:rPr lang="fr-FR" sz="1000" dirty="0">
                <a:solidFill>
                  <a:srgbClr val="34487B"/>
                </a:solidFill>
              </a:rPr>
              <a:t>des réseaux ont ouvert au moins </a:t>
            </a:r>
          </a:p>
          <a:p>
            <a:pPr algn="ctr"/>
            <a:r>
              <a:rPr lang="fr-FR" sz="1000" b="1" dirty="0">
                <a:solidFill>
                  <a:schemeClr val="accent2"/>
                </a:solidFill>
              </a:rPr>
              <a:t>un nouveau PDV</a:t>
            </a:r>
            <a:r>
              <a:rPr lang="fr-FR" sz="1000" dirty="0">
                <a:solidFill>
                  <a:srgbClr val="34487B"/>
                </a:solidFill>
              </a:rPr>
              <a:t>  </a:t>
            </a:r>
            <a:r>
              <a:rPr lang="fr-FR" sz="1000" b="1" dirty="0">
                <a:solidFill>
                  <a:schemeClr val="accent2"/>
                </a:solidFill>
              </a:rPr>
              <a:t>en franchise</a:t>
            </a:r>
            <a:endParaRPr lang="fr-FR" sz="1000" dirty="0">
              <a:solidFill>
                <a:srgbClr val="90303B"/>
              </a:solidFill>
            </a:endParaRPr>
          </a:p>
        </p:txBody>
      </p:sp>
      <p:sp>
        <p:nvSpPr>
          <p:cNvPr id="48" name="ZoneTexte 47">
            <a:extLst>
              <a:ext uri="{FF2B5EF4-FFF2-40B4-BE49-F238E27FC236}">
                <a16:creationId xmlns="" xmlns:a16="http://schemas.microsoft.com/office/drawing/2014/main" id="{F531D02F-B76B-4F87-B2E8-3894D9880A60}"/>
              </a:ext>
            </a:extLst>
          </p:cNvPr>
          <p:cNvSpPr txBox="1"/>
          <p:nvPr/>
        </p:nvSpPr>
        <p:spPr>
          <a:xfrm>
            <a:off x="2291322" y="4220707"/>
            <a:ext cx="4230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Le CA annuel brut est en général plus élevé chez les franchiseurs exerçant une activité de commerce : 61% réalisent un CA supérieur à 10M€, contre 34% parmi les franchiseurs exerçant une activité dans les services.  </a:t>
            </a: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En moyenne, le CA annuel brut des entreprises de commerce est de 124M€ contre 44M€ pour les entreprises de services.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7BE5BE7E-A7A3-4763-B447-3B6C1C371C1B}"/>
              </a:ext>
            </a:extLst>
          </p:cNvPr>
          <p:cNvSpPr/>
          <p:nvPr/>
        </p:nvSpPr>
        <p:spPr>
          <a:xfrm>
            <a:off x="207654" y="1731352"/>
            <a:ext cx="6480000" cy="2083208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dirty="0"/>
          </a:p>
        </p:txBody>
      </p:sp>
      <p:sp>
        <p:nvSpPr>
          <p:cNvPr id="45" name="ZoneTexte 44">
            <a:extLst>
              <a:ext uri="{FF2B5EF4-FFF2-40B4-BE49-F238E27FC236}">
                <a16:creationId xmlns="" xmlns:a16="http://schemas.microsoft.com/office/drawing/2014/main" id="{3D60F406-3327-4BD1-A6B9-B77A2EC09B15}"/>
              </a:ext>
            </a:extLst>
          </p:cNvPr>
          <p:cNvSpPr txBox="1"/>
          <p:nvPr/>
        </p:nvSpPr>
        <p:spPr>
          <a:xfrm>
            <a:off x="0" y="570171"/>
            <a:ext cx="6521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600" dirty="0">
                <a:solidFill>
                  <a:schemeClr val="bg1"/>
                </a:solidFill>
              </a:rPr>
              <a:t>PROFIL DES FRANCHISEURS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6931F2A9-2058-43FC-AD94-D7DED16F90DF}"/>
              </a:ext>
            </a:extLst>
          </p:cNvPr>
          <p:cNvSpPr txBox="1"/>
          <p:nvPr/>
        </p:nvSpPr>
        <p:spPr>
          <a:xfrm>
            <a:off x="347729" y="2641756"/>
            <a:ext cx="17641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rgbClr val="EC7949"/>
                </a:solidFill>
                <a:latin typeface="Impact" panose="020B0806030902050204" pitchFamily="34" charset="0"/>
              </a:rPr>
              <a:t>39%</a:t>
            </a:r>
            <a:r>
              <a:rPr lang="fr-FR" sz="3200" dirty="0">
                <a:solidFill>
                  <a:srgbClr val="90303B"/>
                </a:solidFill>
                <a:latin typeface="Impact" panose="020B0806030902050204" pitchFamily="34" charset="0"/>
              </a:rPr>
              <a:t> </a:t>
            </a:r>
          </a:p>
          <a:p>
            <a:pPr algn="ctr"/>
            <a:r>
              <a:rPr lang="fr-FR" sz="1000" dirty="0">
                <a:solidFill>
                  <a:srgbClr val="34487B"/>
                </a:solidFill>
              </a:rPr>
              <a:t>des franchiseurs disposent </a:t>
            </a:r>
          </a:p>
          <a:p>
            <a:pPr algn="ctr"/>
            <a:r>
              <a:rPr lang="fr-FR" sz="1000" dirty="0">
                <a:solidFill>
                  <a:srgbClr val="34487B"/>
                </a:solidFill>
              </a:rPr>
              <a:t>d’un </a:t>
            </a:r>
            <a:r>
              <a:rPr lang="fr-FR" sz="1000" b="1" dirty="0">
                <a:solidFill>
                  <a:srgbClr val="EC7949"/>
                </a:solidFill>
              </a:rPr>
              <a:t>réseau à l’étranger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="" xmlns:a16="http://schemas.microsoft.com/office/drawing/2014/main" id="{1B54463E-F804-496C-822A-995DCDA246FD}"/>
              </a:ext>
            </a:extLst>
          </p:cNvPr>
          <p:cNvSpPr txBox="1"/>
          <p:nvPr/>
        </p:nvSpPr>
        <p:spPr>
          <a:xfrm>
            <a:off x="2291322" y="2191841"/>
            <a:ext cx="4230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4 franchiseurs sur 10 ont amorcé leur développement à l’international et ont des implantations à l’étranger. Un résultat qui varie essentiellement en fonction de l’ancienneté de l’enseigne et du secteur d’activité. </a:t>
            </a: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54% des enseignes créées il y a 15 ans ou plus disposent d’un réseau à l’étranger et 48% des franchiseurs à la tête d’un réseau exerçant une activité de  commerce se sont internationalisés, contre 32% pour ceux exerçant  une activité dans les  services.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="" xmlns:a16="http://schemas.microsoft.com/office/drawing/2014/main" id="{9E4DD2DA-029A-46AE-BD3A-457CF905D67F}"/>
              </a:ext>
            </a:extLst>
          </p:cNvPr>
          <p:cNvSpPr txBox="1"/>
          <p:nvPr/>
        </p:nvSpPr>
        <p:spPr>
          <a:xfrm>
            <a:off x="2300048" y="1731352"/>
            <a:ext cx="43061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développement </a:t>
            </a:r>
            <a:r>
              <a:rPr lang="fr-FR" sz="1600" b="1" dirty="0">
                <a:solidFill>
                  <a:srgbClr val="78ABD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à l’international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="" xmlns:a16="http://schemas.microsoft.com/office/drawing/2014/main" id="{BC566981-50F1-4798-B687-FA7446256D62}"/>
              </a:ext>
            </a:extLst>
          </p:cNvPr>
          <p:cNvSpPr txBox="1"/>
          <p:nvPr/>
        </p:nvSpPr>
        <p:spPr>
          <a:xfrm>
            <a:off x="2230700" y="3891263"/>
            <a:ext cx="44447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niveau de </a:t>
            </a:r>
            <a:r>
              <a:rPr lang="fr-FR" sz="1600" b="1" dirty="0">
                <a:solidFill>
                  <a:srgbClr val="78ABD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 lié au secteur d’activité</a:t>
            </a:r>
          </a:p>
        </p:txBody>
      </p:sp>
      <p:sp>
        <p:nvSpPr>
          <p:cNvPr id="74" name="ZoneTexte 73">
            <a:extLst>
              <a:ext uri="{FF2B5EF4-FFF2-40B4-BE49-F238E27FC236}">
                <a16:creationId xmlns="" xmlns:a16="http://schemas.microsoft.com/office/drawing/2014/main" id="{33F89EF3-E87A-4BD4-B6EC-E4822A0E8576}"/>
              </a:ext>
            </a:extLst>
          </p:cNvPr>
          <p:cNvSpPr txBox="1"/>
          <p:nvPr/>
        </p:nvSpPr>
        <p:spPr>
          <a:xfrm>
            <a:off x="2291323" y="7343154"/>
            <a:ext cx="423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83% des réseaux ont inauguré au moins un nouveau point de vente en franchise sur les 12 derniers mois. En moyenne les réseaux comptent 6 nouvelles implantations en franchise par an. </a:t>
            </a:r>
            <a:endParaRPr lang="fr-FR" sz="500" dirty="0">
              <a:solidFill>
                <a:srgbClr val="34487B"/>
              </a:solidFill>
            </a:endParaRPr>
          </a:p>
          <a:p>
            <a:pPr algn="just"/>
            <a:r>
              <a:rPr lang="fr-FR" sz="1200" dirty="0">
                <a:solidFill>
                  <a:srgbClr val="34487B"/>
                </a:solidFill>
              </a:rPr>
              <a:t>Une croissance qui devrait se poursuivre : 81% des enseignes interrogées pensent créer au moins un nouveau point de vente en franchise au cours des 12 prochains mois.</a:t>
            </a:r>
          </a:p>
        </p:txBody>
      </p:sp>
      <p:sp>
        <p:nvSpPr>
          <p:cNvPr id="78" name="ZoneTexte 77">
            <a:extLst>
              <a:ext uri="{FF2B5EF4-FFF2-40B4-BE49-F238E27FC236}">
                <a16:creationId xmlns="" xmlns:a16="http://schemas.microsoft.com/office/drawing/2014/main" id="{544C0CF3-6A27-4244-BD9F-4C6FFC923B96}"/>
              </a:ext>
            </a:extLst>
          </p:cNvPr>
          <p:cNvSpPr txBox="1"/>
          <p:nvPr/>
        </p:nvSpPr>
        <p:spPr>
          <a:xfrm>
            <a:off x="2223505" y="6997037"/>
            <a:ext cx="44591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 réseaux qui </a:t>
            </a:r>
            <a:r>
              <a:rPr lang="fr-FR" sz="1600" b="1" dirty="0">
                <a:solidFill>
                  <a:srgbClr val="78ABD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continuent de grandir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="" xmlns:a16="http://schemas.microsoft.com/office/drawing/2014/main" id="{F2D505EF-B2A1-4625-AB91-8EA1E7ACDAB8}"/>
              </a:ext>
            </a:extLst>
          </p:cNvPr>
          <p:cNvSpPr/>
          <p:nvPr/>
        </p:nvSpPr>
        <p:spPr>
          <a:xfrm>
            <a:off x="207652" y="5622673"/>
            <a:ext cx="6480000" cy="1304713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/>
          </a:p>
        </p:txBody>
      </p:sp>
      <p:sp>
        <p:nvSpPr>
          <p:cNvPr id="87" name="ZoneTexte 86">
            <a:extLst>
              <a:ext uri="{FF2B5EF4-FFF2-40B4-BE49-F238E27FC236}">
                <a16:creationId xmlns="" xmlns:a16="http://schemas.microsoft.com/office/drawing/2014/main" id="{8EBD75ED-C489-49DB-9662-A5868D23C861}"/>
              </a:ext>
            </a:extLst>
          </p:cNvPr>
          <p:cNvSpPr txBox="1"/>
          <p:nvPr/>
        </p:nvSpPr>
        <p:spPr>
          <a:xfrm>
            <a:off x="2291323" y="5999052"/>
            <a:ext cx="423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>
                <a:solidFill>
                  <a:srgbClr val="34487B"/>
                </a:solidFill>
              </a:rPr>
              <a:t>Les franchiseurs déclarent employer 199 salariés au sein de leur entreprise. Une moyenne qui varie selon le secteur d’activité : les effectifs moyens des entreprises de commerce sont de 301 salariés contre 115 salariés pour les entreprises de services.</a:t>
            </a:r>
          </a:p>
        </p:txBody>
      </p:sp>
      <p:sp>
        <p:nvSpPr>
          <p:cNvPr id="90" name="ZoneTexte 89">
            <a:extLst>
              <a:ext uri="{FF2B5EF4-FFF2-40B4-BE49-F238E27FC236}">
                <a16:creationId xmlns="" xmlns:a16="http://schemas.microsoft.com/office/drawing/2014/main" id="{103F9F44-89FB-4C18-B235-6ACE0DADFAFC}"/>
              </a:ext>
            </a:extLst>
          </p:cNvPr>
          <p:cNvSpPr txBox="1"/>
          <p:nvPr/>
        </p:nvSpPr>
        <p:spPr>
          <a:xfrm>
            <a:off x="2244393" y="5635373"/>
            <a:ext cx="44174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78ABD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L’emploi</a:t>
            </a:r>
            <a:r>
              <a:rPr lang="fr-FR" sz="1600" b="1" dirty="0">
                <a:solidFill>
                  <a:srgbClr val="3448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chez les franchiseurs </a:t>
            </a:r>
            <a:endParaRPr lang="fr-FR" sz="1600" b="1" dirty="0">
              <a:solidFill>
                <a:srgbClr val="78ABD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C1A659EB-BC2E-47A4-901E-8AB07A1FE261}"/>
              </a:ext>
            </a:extLst>
          </p:cNvPr>
          <p:cNvSpPr/>
          <p:nvPr/>
        </p:nvSpPr>
        <p:spPr>
          <a:xfrm>
            <a:off x="156082" y="3870764"/>
            <a:ext cx="2088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b="1" dirty="0">
                <a:solidFill>
                  <a:srgbClr val="34487B"/>
                </a:solidFill>
              </a:rPr>
              <a:t>CA annuel brut (hors CA des franchisés)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08" y="1791288"/>
            <a:ext cx="939127" cy="8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2" name="Connecteur droit 31">
            <a:extLst>
              <a:ext uri="{FF2B5EF4-FFF2-40B4-BE49-F238E27FC236}">
                <a16:creationId xmlns="" xmlns:a16="http://schemas.microsoft.com/office/drawing/2014/main" id="{F3AF9746-FF40-4843-8D0D-B799900F1A2D}"/>
              </a:ext>
            </a:extLst>
          </p:cNvPr>
          <p:cNvCxnSpPr>
            <a:cxnSpLocks/>
          </p:cNvCxnSpPr>
          <p:nvPr/>
        </p:nvCxnSpPr>
        <p:spPr>
          <a:xfrm flipH="1">
            <a:off x="2209813" y="1731352"/>
            <a:ext cx="0" cy="2124000"/>
          </a:xfrm>
          <a:prstGeom prst="line">
            <a:avLst/>
          </a:prstGeom>
          <a:ln>
            <a:solidFill>
              <a:srgbClr val="78AB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E78F007C-20E7-4186-9D4A-DF2699E7F182}"/>
              </a:ext>
            </a:extLst>
          </p:cNvPr>
          <p:cNvSpPr/>
          <p:nvPr/>
        </p:nvSpPr>
        <p:spPr>
          <a:xfrm>
            <a:off x="0" y="8784000"/>
            <a:ext cx="6858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6" name="Connecteur droit 35">
            <a:extLst>
              <a:ext uri="{FF2B5EF4-FFF2-40B4-BE49-F238E27FC236}">
                <a16:creationId xmlns="" xmlns:a16="http://schemas.microsoft.com/office/drawing/2014/main" id="{92670B09-B55F-4227-A2F3-C55162661D3B}"/>
              </a:ext>
            </a:extLst>
          </p:cNvPr>
          <p:cNvCxnSpPr>
            <a:cxnSpLocks/>
          </p:cNvCxnSpPr>
          <p:nvPr/>
        </p:nvCxnSpPr>
        <p:spPr>
          <a:xfrm flipH="1">
            <a:off x="2209813" y="3875052"/>
            <a:ext cx="0" cy="1692000"/>
          </a:xfrm>
          <a:prstGeom prst="line">
            <a:avLst/>
          </a:prstGeom>
          <a:ln>
            <a:solidFill>
              <a:srgbClr val="78AB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="" xmlns:a16="http://schemas.microsoft.com/office/drawing/2014/main" id="{89ED9C87-9AC0-4481-9EF2-AE6D17230B2E}"/>
              </a:ext>
            </a:extLst>
          </p:cNvPr>
          <p:cNvCxnSpPr>
            <a:cxnSpLocks/>
          </p:cNvCxnSpPr>
          <p:nvPr/>
        </p:nvCxnSpPr>
        <p:spPr>
          <a:xfrm flipH="1">
            <a:off x="2209813" y="5622673"/>
            <a:ext cx="0" cy="1296000"/>
          </a:xfrm>
          <a:prstGeom prst="line">
            <a:avLst/>
          </a:prstGeom>
          <a:ln>
            <a:solidFill>
              <a:srgbClr val="78AB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="" xmlns:a16="http://schemas.microsoft.com/office/drawing/2014/main" id="{091DD276-D9B9-42D4-A009-1F3C76B21AAF}"/>
              </a:ext>
            </a:extLst>
          </p:cNvPr>
          <p:cNvCxnSpPr>
            <a:cxnSpLocks/>
          </p:cNvCxnSpPr>
          <p:nvPr/>
        </p:nvCxnSpPr>
        <p:spPr>
          <a:xfrm flipH="1">
            <a:off x="2209813" y="6983167"/>
            <a:ext cx="0" cy="1656000"/>
          </a:xfrm>
          <a:prstGeom prst="line">
            <a:avLst/>
          </a:prstGeom>
          <a:ln>
            <a:solidFill>
              <a:srgbClr val="78AB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Image 49">
            <a:extLst>
              <a:ext uri="{FF2B5EF4-FFF2-40B4-BE49-F238E27FC236}">
                <a16:creationId xmlns="" xmlns:a16="http://schemas.microsoft.com/office/drawing/2014/main" id="{FC47E011-4BFF-45DC-A776-7E5963703A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918" y="8820667"/>
            <a:ext cx="721220" cy="288000"/>
          </a:xfrm>
          <a:prstGeom prst="rect">
            <a:avLst/>
          </a:prstGeom>
        </p:spPr>
      </p:pic>
      <p:sp>
        <p:nvSpPr>
          <p:cNvPr id="51" name="ZoneTexte 50">
            <a:extLst>
              <a:ext uri="{FF2B5EF4-FFF2-40B4-BE49-F238E27FC236}">
                <a16:creationId xmlns="" xmlns:a16="http://schemas.microsoft.com/office/drawing/2014/main" id="{12843BEC-2DE8-46E7-B5D1-E3DE3D021FD7}"/>
              </a:ext>
            </a:extLst>
          </p:cNvPr>
          <p:cNvSpPr txBox="1"/>
          <p:nvPr/>
        </p:nvSpPr>
        <p:spPr>
          <a:xfrm>
            <a:off x="1515712" y="8840890"/>
            <a:ext cx="4709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15</a:t>
            </a:r>
            <a:r>
              <a:rPr lang="fr-FR" sz="1000" baseline="30000" dirty="0"/>
              <a:t>e</a:t>
            </a:r>
            <a:r>
              <a:rPr lang="fr-FR" sz="1000" dirty="0"/>
              <a:t> enquête annuelle de la franchise #1</a:t>
            </a:r>
          </a:p>
        </p:txBody>
      </p:sp>
      <p:pic>
        <p:nvPicPr>
          <p:cNvPr id="52" name="Image 51" descr="logo fff.png">
            <a:extLst>
              <a:ext uri="{FF2B5EF4-FFF2-40B4-BE49-F238E27FC236}">
                <a16:creationId xmlns="" xmlns:a16="http://schemas.microsoft.com/office/drawing/2014/main" id="{7EFAB1D8-09E2-4982-8A63-2B4B6E58121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71" t="-2072" r="22495" b="46067"/>
          <a:stretch/>
        </p:blipFill>
        <p:spPr>
          <a:xfrm>
            <a:off x="1104735" y="8820667"/>
            <a:ext cx="459369" cy="288000"/>
          </a:xfrm>
          <a:prstGeom prst="rect">
            <a:avLst/>
          </a:prstGeom>
        </p:spPr>
      </p:pic>
      <p:pic>
        <p:nvPicPr>
          <p:cNvPr id="53" name="Image 52">
            <a:extLst>
              <a:ext uri="{FF2B5EF4-FFF2-40B4-BE49-F238E27FC236}">
                <a16:creationId xmlns="" xmlns:a16="http://schemas.microsoft.com/office/drawing/2014/main" id="{830142ED-DED7-4FF3-99D5-BACDD42C9F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7" y="8820667"/>
            <a:ext cx="996532" cy="288000"/>
          </a:xfrm>
          <a:prstGeom prst="rect">
            <a:avLst/>
          </a:prstGeom>
        </p:spPr>
      </p:pic>
      <p:graphicFrame>
        <p:nvGraphicFramePr>
          <p:cNvPr id="34" name="Graphique 33">
            <a:extLst>
              <a:ext uri="{FF2B5EF4-FFF2-40B4-BE49-F238E27FC236}">
                <a16:creationId xmlns="" xmlns:a16="http://schemas.microsoft.com/office/drawing/2014/main" id="{4B32A942-7147-48D5-8450-7F43669B07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819256"/>
              </p:ext>
            </p:extLst>
          </p:nvPr>
        </p:nvGraphicFramePr>
        <p:xfrm>
          <a:off x="224939" y="3922687"/>
          <a:ext cx="1943025" cy="1759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44" name="Groupe 43">
            <a:extLst>
              <a:ext uri="{FF2B5EF4-FFF2-40B4-BE49-F238E27FC236}">
                <a16:creationId xmlns="" xmlns:a16="http://schemas.microsoft.com/office/drawing/2014/main" id="{2290D00E-2FDF-4C3E-B90E-D359383E1847}"/>
              </a:ext>
            </a:extLst>
          </p:cNvPr>
          <p:cNvGrpSpPr/>
          <p:nvPr/>
        </p:nvGrpSpPr>
        <p:grpSpPr>
          <a:xfrm>
            <a:off x="-304807" y="5824673"/>
            <a:ext cx="3008989" cy="1062750"/>
            <a:chOff x="-463300" y="5698725"/>
            <a:chExt cx="3008989" cy="1062750"/>
          </a:xfrm>
        </p:grpSpPr>
        <p:sp>
          <p:nvSpPr>
            <p:cNvPr id="47" name="ZoneTexte 46">
              <a:extLst>
                <a:ext uri="{FF2B5EF4-FFF2-40B4-BE49-F238E27FC236}">
                  <a16:creationId xmlns="" xmlns:a16="http://schemas.microsoft.com/office/drawing/2014/main" id="{5F87B79A-633B-4DB8-B35F-B2757B35FAC0}"/>
                </a:ext>
              </a:extLst>
            </p:cNvPr>
            <p:cNvSpPr txBox="1"/>
            <p:nvPr/>
          </p:nvSpPr>
          <p:spPr>
            <a:xfrm>
              <a:off x="-463300" y="6207477"/>
              <a:ext cx="3008989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4487B"/>
                  </a:solidFill>
                </a:rPr>
                <a:t>Nombre moyen de salariés </a:t>
              </a:r>
            </a:p>
            <a:p>
              <a:pPr algn="ctr"/>
              <a:r>
                <a:rPr lang="fr-FR" sz="800" i="1" dirty="0">
                  <a:solidFill>
                    <a:srgbClr val="34487B"/>
                  </a:solidFill>
                </a:rPr>
                <a:t>(</a:t>
              </a:r>
              <a:r>
                <a:rPr lang="fr-FR" sz="900" i="1" dirty="0">
                  <a:solidFill>
                    <a:srgbClr val="34487B"/>
                  </a:solidFill>
                </a:rPr>
                <a:t>hors saisonniers et personnel</a:t>
              </a:r>
            </a:p>
            <a:p>
              <a:pPr algn="ctr"/>
              <a:r>
                <a:rPr lang="fr-FR" sz="900" i="1" dirty="0">
                  <a:solidFill>
                    <a:srgbClr val="34487B"/>
                  </a:solidFill>
                </a:rPr>
                <a:t> des franchisés)</a:t>
              </a:r>
              <a:endParaRPr lang="fr-FR" sz="800" i="1" dirty="0">
                <a:solidFill>
                  <a:srgbClr val="34487B"/>
                </a:solidFill>
              </a:endParaRPr>
            </a:p>
          </p:txBody>
        </p:sp>
        <p:sp>
          <p:nvSpPr>
            <p:cNvPr id="56" name="ZoneTexte 55">
              <a:extLst>
                <a:ext uri="{FF2B5EF4-FFF2-40B4-BE49-F238E27FC236}">
                  <a16:creationId xmlns="" xmlns:a16="http://schemas.microsoft.com/office/drawing/2014/main" id="{40CB2F2A-F2F0-46CA-BE91-38EF851D3211}"/>
                </a:ext>
              </a:extLst>
            </p:cNvPr>
            <p:cNvSpPr txBox="1"/>
            <p:nvPr/>
          </p:nvSpPr>
          <p:spPr>
            <a:xfrm>
              <a:off x="936351" y="5698725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dirty="0">
                  <a:solidFill>
                    <a:srgbClr val="EC7949"/>
                  </a:solidFill>
                  <a:latin typeface="Impact" panose="020B0806030902050204" pitchFamily="34" charset="0"/>
                </a:rPr>
                <a:t>199</a:t>
              </a:r>
            </a:p>
          </p:txBody>
        </p:sp>
      </p:grpSp>
      <p:pic>
        <p:nvPicPr>
          <p:cNvPr id="39" name="Image 38">
            <a:extLst>
              <a:ext uri="{FF2B5EF4-FFF2-40B4-BE49-F238E27FC236}">
                <a16:creationId xmlns="" xmlns:a16="http://schemas.microsoft.com/office/drawing/2014/main" id="{75294587-4F92-488C-A7E2-27CDAB5B2FE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35" y="354579"/>
            <a:ext cx="394013" cy="1080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C9B14369-6AAA-4876-A07A-56BD20B3F6EF}"/>
              </a:ext>
            </a:extLst>
          </p:cNvPr>
          <p:cNvSpPr txBox="1"/>
          <p:nvPr/>
        </p:nvSpPr>
        <p:spPr>
          <a:xfrm>
            <a:off x="643587" y="5399869"/>
            <a:ext cx="11302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700" i="1" dirty="0">
                <a:solidFill>
                  <a:srgbClr val="34487B"/>
                </a:solidFill>
              </a:rPr>
              <a:t>Résultats hors ne sait pas</a:t>
            </a:r>
          </a:p>
        </p:txBody>
      </p:sp>
      <p:grpSp>
        <p:nvGrpSpPr>
          <p:cNvPr id="57" name="Shape 425">
            <a:extLst>
              <a:ext uri="{FF2B5EF4-FFF2-40B4-BE49-F238E27FC236}">
                <a16:creationId xmlns="" xmlns:a16="http://schemas.microsoft.com/office/drawing/2014/main" id="{7052DCCF-CB9F-46C7-B5F5-F5207303CA02}"/>
              </a:ext>
            </a:extLst>
          </p:cNvPr>
          <p:cNvGrpSpPr>
            <a:grpSpLocks noChangeAspect="1"/>
          </p:cNvGrpSpPr>
          <p:nvPr/>
        </p:nvGrpSpPr>
        <p:grpSpPr>
          <a:xfrm>
            <a:off x="556945" y="5791137"/>
            <a:ext cx="230179" cy="574740"/>
            <a:chOff x="3386850" y="2264625"/>
            <a:chExt cx="203950" cy="509250"/>
          </a:xfrm>
          <a:solidFill>
            <a:srgbClr val="34487B"/>
          </a:solidFill>
        </p:grpSpPr>
        <p:sp>
          <p:nvSpPr>
            <p:cNvPr id="58" name="Shape 426">
              <a:extLst>
                <a:ext uri="{FF2B5EF4-FFF2-40B4-BE49-F238E27FC236}">
                  <a16:creationId xmlns="" xmlns:a16="http://schemas.microsoft.com/office/drawing/2014/main" id="{252AEDC5-5525-4F1B-8FE9-D9C5BF81B6AA}"/>
                </a:ext>
              </a:extLst>
            </p:cNvPr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0" t="0" r="0" b="0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427">
              <a:extLst>
                <a:ext uri="{FF2B5EF4-FFF2-40B4-BE49-F238E27FC236}">
                  <a16:creationId xmlns="" xmlns:a16="http://schemas.microsoft.com/office/drawing/2014/main" id="{B1A740D1-79DF-4808-B6F5-2912707F31CD}"/>
                </a:ext>
              </a:extLst>
            </p:cNvPr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0" t="0" r="0" b="0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" name="Shape 431">
            <a:extLst>
              <a:ext uri="{FF2B5EF4-FFF2-40B4-BE49-F238E27FC236}">
                <a16:creationId xmlns="" xmlns:a16="http://schemas.microsoft.com/office/drawing/2014/main" id="{840F8EDE-4D14-4F0F-84E7-D3BAB5EA72FA}"/>
              </a:ext>
            </a:extLst>
          </p:cNvPr>
          <p:cNvGrpSpPr>
            <a:grpSpLocks noChangeAspect="1"/>
          </p:cNvGrpSpPr>
          <p:nvPr/>
        </p:nvGrpSpPr>
        <p:grpSpPr>
          <a:xfrm>
            <a:off x="878858" y="5793177"/>
            <a:ext cx="195755" cy="569239"/>
            <a:chOff x="4076175" y="2267050"/>
            <a:chExt cx="173450" cy="504375"/>
          </a:xfrm>
          <a:solidFill>
            <a:srgbClr val="78ABD4"/>
          </a:solidFill>
        </p:grpSpPr>
        <p:sp>
          <p:nvSpPr>
            <p:cNvPr id="61" name="Shape 432">
              <a:extLst>
                <a:ext uri="{FF2B5EF4-FFF2-40B4-BE49-F238E27FC236}">
                  <a16:creationId xmlns="" xmlns:a16="http://schemas.microsoft.com/office/drawing/2014/main" id="{66C9BE16-EE56-4A4F-8ABD-65C71E89E9FE}"/>
                </a:ext>
              </a:extLst>
            </p:cNvPr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0" t="0" r="0" b="0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433">
              <a:extLst>
                <a:ext uri="{FF2B5EF4-FFF2-40B4-BE49-F238E27FC236}">
                  <a16:creationId xmlns="" xmlns:a16="http://schemas.microsoft.com/office/drawing/2014/main" id="{2C26A1C9-BF43-4D2D-AAD2-9DC5FD65E999}"/>
                </a:ext>
              </a:extLst>
            </p:cNvPr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0" t="0" r="0" b="0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12180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4051</TotalTime>
  <Words>1221</Words>
  <Application>Microsoft Office PowerPoint</Application>
  <PresentationFormat>Affichage à l'écran (4:3)</PresentationFormat>
  <Paragraphs>108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Anatole Vignaux</dc:creator>
  <cp:lastModifiedBy>soubeyran</cp:lastModifiedBy>
  <cp:revision>262</cp:revision>
  <cp:lastPrinted>2018-11-20T18:27:34Z</cp:lastPrinted>
  <dcterms:created xsi:type="dcterms:W3CDTF">2018-09-26T15:57:17Z</dcterms:created>
  <dcterms:modified xsi:type="dcterms:W3CDTF">2018-11-20T18:28:10Z</dcterms:modified>
</cp:coreProperties>
</file>